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97" r:id="rId3"/>
    <p:sldId id="298" r:id="rId4"/>
    <p:sldId id="286" r:id="rId5"/>
    <p:sldId id="274" r:id="rId6"/>
    <p:sldId id="276" r:id="rId7"/>
    <p:sldId id="285" r:id="rId8"/>
    <p:sldId id="287" r:id="rId9"/>
    <p:sldId id="272" r:id="rId10"/>
    <p:sldId id="275" r:id="rId11"/>
    <p:sldId id="278" r:id="rId12"/>
    <p:sldId id="299" r:id="rId13"/>
    <p:sldId id="301" r:id="rId14"/>
    <p:sldId id="300" r:id="rId15"/>
    <p:sldId id="302" r:id="rId16"/>
    <p:sldId id="290" r:id="rId17"/>
    <p:sldId id="257" r:id="rId18"/>
    <p:sldId id="291" r:id="rId19"/>
    <p:sldId id="258" r:id="rId20"/>
    <p:sldId id="264" r:id="rId21"/>
    <p:sldId id="292" r:id="rId22"/>
    <p:sldId id="265" r:id="rId23"/>
    <p:sldId id="293" r:id="rId24"/>
    <p:sldId id="271" r:id="rId25"/>
    <p:sldId id="273" r:id="rId26"/>
    <p:sldId id="279" r:id="rId27"/>
    <p:sldId id="280" r:id="rId28"/>
    <p:sldId id="295" r:id="rId29"/>
    <p:sldId id="296" r:id="rId30"/>
    <p:sldId id="281" r:id="rId31"/>
    <p:sldId id="294" r:id="rId32"/>
    <p:sldId id="282" r:id="rId33"/>
    <p:sldId id="283" r:id="rId34"/>
    <p:sldId id="259" r:id="rId35"/>
    <p:sldId id="267" r:id="rId36"/>
    <p:sldId id="270" r:id="rId37"/>
    <p:sldId id="288" r:id="rId38"/>
    <p:sldId id="260" r:id="rId39"/>
    <p:sldId id="268" r:id="rId40"/>
    <p:sldId id="269" r:id="rId41"/>
    <p:sldId id="284" r:id="rId42"/>
    <p:sldId id="289" r:id="rId43"/>
  </p:sldIdLst>
  <p:sldSz cx="12192000" cy="6858000"/>
  <p:notesSz cx="6858000" cy="9144000"/>
  <p:custDataLst>
    <p:tags r:id="rId4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6" autoAdjust="0"/>
    <p:restoredTop sz="94660"/>
  </p:normalViewPr>
  <p:slideViewPr>
    <p:cSldViewPr>
      <p:cViewPr varScale="1">
        <p:scale>
          <a:sx n="77" d="100"/>
          <a:sy n="77" d="100"/>
        </p:scale>
        <p:origin x="24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B9F0C410-BF5F-4394-BDFC-E0F74F568AA8}"/>
    <pc:docChg chg="custSel modSld replTag">
      <pc:chgData name="Danny Young" userId="cb0f4ce2-eb4f-479e-8e8f-3beb257e632f" providerId="ADAL" clId="{B9F0C410-BF5F-4394-BDFC-E0F74F568AA8}" dt="2024-02-27T02:44:51.681" v="42"/>
      <pc:docMkLst>
        <pc:docMk/>
      </pc:docMkLst>
      <pc:sldChg chg="replTag">
        <pc:chgData name="Danny Young" userId="cb0f4ce2-eb4f-479e-8e8f-3beb257e632f" providerId="ADAL" clId="{B9F0C410-BF5F-4394-BDFC-E0F74F568AA8}" dt="2024-02-27T02:44:31.381" v="0"/>
        <pc:sldMkLst>
          <pc:docMk/>
          <pc:sldMk cId="0" sldId="256"/>
        </pc:sldMkLst>
      </pc:sldChg>
      <pc:sldChg chg="replTag">
        <pc:chgData name="Danny Young" userId="cb0f4ce2-eb4f-479e-8e8f-3beb257e632f" providerId="ADAL" clId="{B9F0C410-BF5F-4394-BDFC-E0F74F568AA8}" dt="2024-02-27T02:44:31.381" v="16"/>
        <pc:sldMkLst>
          <pc:docMk/>
          <pc:sldMk cId="0" sldId="257"/>
        </pc:sldMkLst>
      </pc:sldChg>
      <pc:sldChg chg="replTag">
        <pc:chgData name="Danny Young" userId="cb0f4ce2-eb4f-479e-8e8f-3beb257e632f" providerId="ADAL" clId="{B9F0C410-BF5F-4394-BDFC-E0F74F568AA8}" dt="2024-02-27T02:44:31.381" v="18"/>
        <pc:sldMkLst>
          <pc:docMk/>
          <pc:sldMk cId="0" sldId="258"/>
        </pc:sldMkLst>
      </pc:sldChg>
      <pc:sldChg chg="replTag">
        <pc:chgData name="Danny Young" userId="cb0f4ce2-eb4f-479e-8e8f-3beb257e632f" providerId="ADAL" clId="{B9F0C410-BF5F-4394-BDFC-E0F74F568AA8}" dt="2024-02-27T02:44:31.396" v="33"/>
        <pc:sldMkLst>
          <pc:docMk/>
          <pc:sldMk cId="0" sldId="259"/>
        </pc:sldMkLst>
      </pc:sldChg>
      <pc:sldChg chg="replTag">
        <pc:chgData name="Danny Young" userId="cb0f4ce2-eb4f-479e-8e8f-3beb257e632f" providerId="ADAL" clId="{B9F0C410-BF5F-4394-BDFC-E0F74F568AA8}" dt="2024-02-27T02:44:31.396" v="37"/>
        <pc:sldMkLst>
          <pc:docMk/>
          <pc:sldMk cId="0" sldId="260"/>
        </pc:sldMkLst>
      </pc:sldChg>
      <pc:sldChg chg="replTag">
        <pc:chgData name="Danny Young" userId="cb0f4ce2-eb4f-479e-8e8f-3beb257e632f" providerId="ADAL" clId="{B9F0C410-BF5F-4394-BDFC-E0F74F568AA8}" dt="2024-02-27T02:44:31.381" v="19"/>
        <pc:sldMkLst>
          <pc:docMk/>
          <pc:sldMk cId="0" sldId="264"/>
        </pc:sldMkLst>
      </pc:sldChg>
      <pc:sldChg chg="replTag">
        <pc:chgData name="Danny Young" userId="cb0f4ce2-eb4f-479e-8e8f-3beb257e632f" providerId="ADAL" clId="{B9F0C410-BF5F-4394-BDFC-E0F74F568AA8}" dt="2024-02-27T02:44:31.381" v="21"/>
        <pc:sldMkLst>
          <pc:docMk/>
          <pc:sldMk cId="0" sldId="265"/>
        </pc:sldMkLst>
      </pc:sldChg>
      <pc:sldChg chg="replTag">
        <pc:chgData name="Danny Young" userId="cb0f4ce2-eb4f-479e-8e8f-3beb257e632f" providerId="ADAL" clId="{B9F0C410-BF5F-4394-BDFC-E0F74F568AA8}" dt="2024-02-27T02:44:31.396" v="34"/>
        <pc:sldMkLst>
          <pc:docMk/>
          <pc:sldMk cId="0" sldId="267"/>
        </pc:sldMkLst>
      </pc:sldChg>
      <pc:sldChg chg="replTag">
        <pc:chgData name="Danny Young" userId="cb0f4ce2-eb4f-479e-8e8f-3beb257e632f" providerId="ADAL" clId="{B9F0C410-BF5F-4394-BDFC-E0F74F568AA8}" dt="2024-02-27T02:44:31.396" v="38"/>
        <pc:sldMkLst>
          <pc:docMk/>
          <pc:sldMk cId="0" sldId="268"/>
        </pc:sldMkLst>
      </pc:sldChg>
      <pc:sldChg chg="replTag">
        <pc:chgData name="Danny Young" userId="cb0f4ce2-eb4f-479e-8e8f-3beb257e632f" providerId="ADAL" clId="{B9F0C410-BF5F-4394-BDFC-E0F74F568AA8}" dt="2024-02-27T02:44:31.396" v="39"/>
        <pc:sldMkLst>
          <pc:docMk/>
          <pc:sldMk cId="0" sldId="269"/>
        </pc:sldMkLst>
      </pc:sldChg>
      <pc:sldChg chg="replTag">
        <pc:chgData name="Danny Young" userId="cb0f4ce2-eb4f-479e-8e8f-3beb257e632f" providerId="ADAL" clId="{B9F0C410-BF5F-4394-BDFC-E0F74F568AA8}" dt="2024-02-27T02:44:31.396" v="35"/>
        <pc:sldMkLst>
          <pc:docMk/>
          <pc:sldMk cId="0" sldId="270"/>
        </pc:sldMkLst>
      </pc:sldChg>
      <pc:sldChg chg="replTag">
        <pc:chgData name="Danny Young" userId="cb0f4ce2-eb4f-479e-8e8f-3beb257e632f" providerId="ADAL" clId="{B9F0C410-BF5F-4394-BDFC-E0F74F568AA8}" dt="2024-02-27T02:44:31.381" v="23"/>
        <pc:sldMkLst>
          <pc:docMk/>
          <pc:sldMk cId="0" sldId="271"/>
        </pc:sldMkLst>
      </pc:sldChg>
      <pc:sldChg chg="replTag">
        <pc:chgData name="Danny Young" userId="cb0f4ce2-eb4f-479e-8e8f-3beb257e632f" providerId="ADAL" clId="{B9F0C410-BF5F-4394-BDFC-E0F74F568AA8}" dt="2024-02-27T02:44:31.381" v="8"/>
        <pc:sldMkLst>
          <pc:docMk/>
          <pc:sldMk cId="0" sldId="272"/>
        </pc:sldMkLst>
      </pc:sldChg>
      <pc:sldChg chg="replTag">
        <pc:chgData name="Danny Young" userId="cb0f4ce2-eb4f-479e-8e8f-3beb257e632f" providerId="ADAL" clId="{B9F0C410-BF5F-4394-BDFC-E0F74F568AA8}" dt="2024-02-27T02:44:31.381" v="24"/>
        <pc:sldMkLst>
          <pc:docMk/>
          <pc:sldMk cId="0" sldId="273"/>
        </pc:sldMkLst>
      </pc:sldChg>
      <pc:sldChg chg="replTag">
        <pc:chgData name="Danny Young" userId="cb0f4ce2-eb4f-479e-8e8f-3beb257e632f" providerId="ADAL" clId="{B9F0C410-BF5F-4394-BDFC-E0F74F568AA8}" dt="2024-02-27T02:44:31.381" v="4"/>
        <pc:sldMkLst>
          <pc:docMk/>
          <pc:sldMk cId="0" sldId="274"/>
        </pc:sldMkLst>
      </pc:sldChg>
      <pc:sldChg chg="replTag">
        <pc:chgData name="Danny Young" userId="cb0f4ce2-eb4f-479e-8e8f-3beb257e632f" providerId="ADAL" clId="{B9F0C410-BF5F-4394-BDFC-E0F74F568AA8}" dt="2024-02-27T02:44:31.381" v="9"/>
        <pc:sldMkLst>
          <pc:docMk/>
          <pc:sldMk cId="0" sldId="275"/>
        </pc:sldMkLst>
      </pc:sldChg>
      <pc:sldChg chg="replTag">
        <pc:chgData name="Danny Young" userId="cb0f4ce2-eb4f-479e-8e8f-3beb257e632f" providerId="ADAL" clId="{B9F0C410-BF5F-4394-BDFC-E0F74F568AA8}" dt="2024-02-27T02:44:31.381" v="5"/>
        <pc:sldMkLst>
          <pc:docMk/>
          <pc:sldMk cId="0" sldId="276"/>
        </pc:sldMkLst>
      </pc:sldChg>
      <pc:sldChg chg="replTag">
        <pc:chgData name="Danny Young" userId="cb0f4ce2-eb4f-479e-8e8f-3beb257e632f" providerId="ADAL" clId="{B9F0C410-BF5F-4394-BDFC-E0F74F568AA8}" dt="2024-02-27T02:44:31.381" v="10"/>
        <pc:sldMkLst>
          <pc:docMk/>
          <pc:sldMk cId="0" sldId="278"/>
        </pc:sldMkLst>
      </pc:sldChg>
      <pc:sldChg chg="replTag">
        <pc:chgData name="Danny Young" userId="cb0f4ce2-eb4f-479e-8e8f-3beb257e632f" providerId="ADAL" clId="{B9F0C410-BF5F-4394-BDFC-E0F74F568AA8}" dt="2024-02-27T02:44:31.381" v="25"/>
        <pc:sldMkLst>
          <pc:docMk/>
          <pc:sldMk cId="0" sldId="279"/>
        </pc:sldMkLst>
      </pc:sldChg>
      <pc:sldChg chg="replTag">
        <pc:chgData name="Danny Young" userId="cb0f4ce2-eb4f-479e-8e8f-3beb257e632f" providerId="ADAL" clId="{B9F0C410-BF5F-4394-BDFC-E0F74F568AA8}" dt="2024-02-27T02:44:31.381" v="26"/>
        <pc:sldMkLst>
          <pc:docMk/>
          <pc:sldMk cId="0" sldId="280"/>
        </pc:sldMkLst>
      </pc:sldChg>
      <pc:sldChg chg="replTag">
        <pc:chgData name="Danny Young" userId="cb0f4ce2-eb4f-479e-8e8f-3beb257e632f" providerId="ADAL" clId="{B9F0C410-BF5F-4394-BDFC-E0F74F568AA8}" dt="2024-02-27T02:44:31.381" v="29"/>
        <pc:sldMkLst>
          <pc:docMk/>
          <pc:sldMk cId="0" sldId="281"/>
        </pc:sldMkLst>
      </pc:sldChg>
      <pc:sldChg chg="replTag">
        <pc:chgData name="Danny Young" userId="cb0f4ce2-eb4f-479e-8e8f-3beb257e632f" providerId="ADAL" clId="{B9F0C410-BF5F-4394-BDFC-E0F74F568AA8}" dt="2024-02-27T02:44:31.396" v="31"/>
        <pc:sldMkLst>
          <pc:docMk/>
          <pc:sldMk cId="0" sldId="282"/>
        </pc:sldMkLst>
      </pc:sldChg>
      <pc:sldChg chg="replTag">
        <pc:chgData name="Danny Young" userId="cb0f4ce2-eb4f-479e-8e8f-3beb257e632f" providerId="ADAL" clId="{B9F0C410-BF5F-4394-BDFC-E0F74F568AA8}" dt="2024-02-27T02:44:31.396" v="32"/>
        <pc:sldMkLst>
          <pc:docMk/>
          <pc:sldMk cId="0" sldId="283"/>
        </pc:sldMkLst>
      </pc:sldChg>
      <pc:sldChg chg="replTag">
        <pc:chgData name="Danny Young" userId="cb0f4ce2-eb4f-479e-8e8f-3beb257e632f" providerId="ADAL" clId="{B9F0C410-BF5F-4394-BDFC-E0F74F568AA8}" dt="2024-02-27T02:44:31.396" v="40"/>
        <pc:sldMkLst>
          <pc:docMk/>
          <pc:sldMk cId="0" sldId="284"/>
        </pc:sldMkLst>
      </pc:sldChg>
      <pc:sldChg chg="replTag">
        <pc:chgData name="Danny Young" userId="cb0f4ce2-eb4f-479e-8e8f-3beb257e632f" providerId="ADAL" clId="{B9F0C410-BF5F-4394-BDFC-E0F74F568AA8}" dt="2024-02-27T02:44:31.381" v="6"/>
        <pc:sldMkLst>
          <pc:docMk/>
          <pc:sldMk cId="0" sldId="285"/>
        </pc:sldMkLst>
      </pc:sldChg>
      <pc:sldChg chg="replTag">
        <pc:chgData name="Danny Young" userId="cb0f4ce2-eb4f-479e-8e8f-3beb257e632f" providerId="ADAL" clId="{B9F0C410-BF5F-4394-BDFC-E0F74F568AA8}" dt="2024-02-27T02:44:31.381" v="3"/>
        <pc:sldMkLst>
          <pc:docMk/>
          <pc:sldMk cId="0" sldId="286"/>
        </pc:sldMkLst>
      </pc:sldChg>
      <pc:sldChg chg="replTag">
        <pc:chgData name="Danny Young" userId="cb0f4ce2-eb4f-479e-8e8f-3beb257e632f" providerId="ADAL" clId="{B9F0C410-BF5F-4394-BDFC-E0F74F568AA8}" dt="2024-02-27T02:44:31.381" v="7"/>
        <pc:sldMkLst>
          <pc:docMk/>
          <pc:sldMk cId="0" sldId="287"/>
        </pc:sldMkLst>
      </pc:sldChg>
      <pc:sldChg chg="replTag">
        <pc:chgData name="Danny Young" userId="cb0f4ce2-eb4f-479e-8e8f-3beb257e632f" providerId="ADAL" clId="{B9F0C410-BF5F-4394-BDFC-E0F74F568AA8}" dt="2024-02-27T02:44:31.396" v="36"/>
        <pc:sldMkLst>
          <pc:docMk/>
          <pc:sldMk cId="0" sldId="288"/>
        </pc:sldMkLst>
      </pc:sldChg>
      <pc:sldChg chg="replTag">
        <pc:chgData name="Danny Young" userId="cb0f4ce2-eb4f-479e-8e8f-3beb257e632f" providerId="ADAL" clId="{B9F0C410-BF5F-4394-BDFC-E0F74F568AA8}" dt="2024-02-27T02:44:31.396" v="41"/>
        <pc:sldMkLst>
          <pc:docMk/>
          <pc:sldMk cId="0" sldId="289"/>
        </pc:sldMkLst>
      </pc:sldChg>
      <pc:sldChg chg="replTag">
        <pc:chgData name="Danny Young" userId="cb0f4ce2-eb4f-479e-8e8f-3beb257e632f" providerId="ADAL" clId="{B9F0C410-BF5F-4394-BDFC-E0F74F568AA8}" dt="2024-02-27T02:44:31.381" v="15"/>
        <pc:sldMkLst>
          <pc:docMk/>
          <pc:sldMk cId="0" sldId="290"/>
        </pc:sldMkLst>
      </pc:sldChg>
      <pc:sldChg chg="replTag">
        <pc:chgData name="Danny Young" userId="cb0f4ce2-eb4f-479e-8e8f-3beb257e632f" providerId="ADAL" clId="{B9F0C410-BF5F-4394-BDFC-E0F74F568AA8}" dt="2024-02-27T02:44:31.381" v="17"/>
        <pc:sldMkLst>
          <pc:docMk/>
          <pc:sldMk cId="0" sldId="291"/>
        </pc:sldMkLst>
      </pc:sldChg>
      <pc:sldChg chg="replTag">
        <pc:chgData name="Danny Young" userId="cb0f4ce2-eb4f-479e-8e8f-3beb257e632f" providerId="ADAL" clId="{B9F0C410-BF5F-4394-BDFC-E0F74F568AA8}" dt="2024-02-27T02:44:31.381" v="20"/>
        <pc:sldMkLst>
          <pc:docMk/>
          <pc:sldMk cId="0" sldId="292"/>
        </pc:sldMkLst>
      </pc:sldChg>
      <pc:sldChg chg="replTag">
        <pc:chgData name="Danny Young" userId="cb0f4ce2-eb4f-479e-8e8f-3beb257e632f" providerId="ADAL" clId="{B9F0C410-BF5F-4394-BDFC-E0F74F568AA8}" dt="2024-02-27T02:44:31.381" v="22"/>
        <pc:sldMkLst>
          <pc:docMk/>
          <pc:sldMk cId="0" sldId="293"/>
        </pc:sldMkLst>
      </pc:sldChg>
      <pc:sldChg chg="replTag">
        <pc:chgData name="Danny Young" userId="cb0f4ce2-eb4f-479e-8e8f-3beb257e632f" providerId="ADAL" clId="{B9F0C410-BF5F-4394-BDFC-E0F74F568AA8}" dt="2024-02-27T02:44:31.381" v="30"/>
        <pc:sldMkLst>
          <pc:docMk/>
          <pc:sldMk cId="0" sldId="294"/>
        </pc:sldMkLst>
      </pc:sldChg>
      <pc:sldChg chg="replTag">
        <pc:chgData name="Danny Young" userId="cb0f4ce2-eb4f-479e-8e8f-3beb257e632f" providerId="ADAL" clId="{B9F0C410-BF5F-4394-BDFC-E0F74F568AA8}" dt="2024-02-27T02:44:31.381" v="27"/>
        <pc:sldMkLst>
          <pc:docMk/>
          <pc:sldMk cId="0" sldId="295"/>
        </pc:sldMkLst>
      </pc:sldChg>
      <pc:sldChg chg="replTag">
        <pc:chgData name="Danny Young" userId="cb0f4ce2-eb4f-479e-8e8f-3beb257e632f" providerId="ADAL" clId="{B9F0C410-BF5F-4394-BDFC-E0F74F568AA8}" dt="2024-02-27T02:44:31.381" v="28"/>
        <pc:sldMkLst>
          <pc:docMk/>
          <pc:sldMk cId="0" sldId="296"/>
        </pc:sldMkLst>
      </pc:sldChg>
      <pc:sldChg chg="replTag">
        <pc:chgData name="Danny Young" userId="cb0f4ce2-eb4f-479e-8e8f-3beb257e632f" providerId="ADAL" clId="{B9F0C410-BF5F-4394-BDFC-E0F74F568AA8}" dt="2024-02-27T02:44:31.381" v="1"/>
        <pc:sldMkLst>
          <pc:docMk/>
          <pc:sldMk cId="0" sldId="297"/>
        </pc:sldMkLst>
      </pc:sldChg>
      <pc:sldChg chg="replTag">
        <pc:chgData name="Danny Young" userId="cb0f4ce2-eb4f-479e-8e8f-3beb257e632f" providerId="ADAL" clId="{B9F0C410-BF5F-4394-BDFC-E0F74F568AA8}" dt="2024-02-27T02:44:31.381" v="2"/>
        <pc:sldMkLst>
          <pc:docMk/>
          <pc:sldMk cId="0" sldId="298"/>
        </pc:sldMkLst>
      </pc:sldChg>
      <pc:sldChg chg="replTag">
        <pc:chgData name="Danny Young" userId="cb0f4ce2-eb4f-479e-8e8f-3beb257e632f" providerId="ADAL" clId="{B9F0C410-BF5F-4394-BDFC-E0F74F568AA8}" dt="2024-02-27T02:44:31.381" v="11"/>
        <pc:sldMkLst>
          <pc:docMk/>
          <pc:sldMk cId="0" sldId="299"/>
        </pc:sldMkLst>
      </pc:sldChg>
      <pc:sldChg chg="replTag">
        <pc:chgData name="Danny Young" userId="cb0f4ce2-eb4f-479e-8e8f-3beb257e632f" providerId="ADAL" clId="{B9F0C410-BF5F-4394-BDFC-E0F74F568AA8}" dt="2024-02-27T02:44:31.381" v="13"/>
        <pc:sldMkLst>
          <pc:docMk/>
          <pc:sldMk cId="553892913" sldId="300"/>
        </pc:sldMkLst>
      </pc:sldChg>
      <pc:sldChg chg="replTag">
        <pc:chgData name="Danny Young" userId="cb0f4ce2-eb4f-479e-8e8f-3beb257e632f" providerId="ADAL" clId="{B9F0C410-BF5F-4394-BDFC-E0F74F568AA8}" dt="2024-02-27T02:44:31.381" v="12"/>
        <pc:sldMkLst>
          <pc:docMk/>
          <pc:sldMk cId="674822113" sldId="301"/>
        </pc:sldMkLst>
      </pc:sldChg>
      <pc:sldChg chg="replTag">
        <pc:chgData name="Danny Young" userId="cb0f4ce2-eb4f-479e-8e8f-3beb257e632f" providerId="ADAL" clId="{B9F0C410-BF5F-4394-BDFC-E0F74F568AA8}" dt="2024-02-27T02:44:31.381" v="14"/>
        <pc:sldMkLst>
          <pc:docMk/>
          <pc:sldMk cId="2303511966"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7AFAD2-EDBE-50E2-0C2D-8BADBA25C5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3A3CD1CB-7690-9EC4-186F-CC0AA02CCBA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9BF79C11-0F81-401F-A2A3-5A24E1D18EB5}" type="datetimeFigureOut">
              <a:rPr lang="en-CA"/>
              <a:pPr>
                <a:defRPr/>
              </a:pPr>
              <a:t>2024-02-26</a:t>
            </a:fld>
            <a:endParaRPr lang="en-CA"/>
          </a:p>
        </p:txBody>
      </p:sp>
      <p:sp>
        <p:nvSpPr>
          <p:cNvPr id="4" name="Slide Image Placeholder 3">
            <a:extLst>
              <a:ext uri="{FF2B5EF4-FFF2-40B4-BE49-F238E27FC236}">
                <a16:creationId xmlns:a16="http://schemas.microsoft.com/office/drawing/2014/main" id="{9BFEE2A1-2F4F-0684-5754-86FDC63A766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28FF35CB-0BA5-851B-6E21-0AA05342402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4D6CDB16-FA24-8856-52C9-439A701EB1D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CF6C8452-0092-0770-09E2-7ECB2C0331B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30DAA8E-8071-4F7E-8665-BBEE4CB18CF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9B462FF-4EA9-DD3B-EF6E-E6D7CF1DE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377CC5D-74EE-2448-4A36-C2560AFE89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370E471F-9A87-C94D-83F9-8C2E9DC268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23FE5A-96C7-4A03-B7FF-7F0833CC66AA}"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10</a:t>
            </a:fld>
            <a:endParaRPr lang="en-CA" altLang="en-US"/>
          </a:p>
        </p:txBody>
      </p:sp>
    </p:spTree>
    <p:extLst>
      <p:ext uri="{BB962C8B-B14F-4D97-AF65-F5344CB8AC3E}">
        <p14:creationId xmlns:p14="http://schemas.microsoft.com/office/powerpoint/2010/main" val="392880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11</a:t>
            </a:fld>
            <a:endParaRPr lang="en-CA" altLang="en-US"/>
          </a:p>
        </p:txBody>
      </p:sp>
    </p:spTree>
    <p:extLst>
      <p:ext uri="{BB962C8B-B14F-4D97-AF65-F5344CB8AC3E}">
        <p14:creationId xmlns:p14="http://schemas.microsoft.com/office/powerpoint/2010/main" val="1847189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12</a:t>
            </a:fld>
            <a:endParaRPr lang="en-CA" altLang="en-US"/>
          </a:p>
        </p:txBody>
      </p:sp>
    </p:spTree>
    <p:extLst>
      <p:ext uri="{BB962C8B-B14F-4D97-AF65-F5344CB8AC3E}">
        <p14:creationId xmlns:p14="http://schemas.microsoft.com/office/powerpoint/2010/main" val="13333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13</a:t>
            </a:fld>
            <a:endParaRPr lang="en-CA" altLang="en-US"/>
          </a:p>
        </p:txBody>
      </p:sp>
    </p:spTree>
    <p:extLst>
      <p:ext uri="{BB962C8B-B14F-4D97-AF65-F5344CB8AC3E}">
        <p14:creationId xmlns:p14="http://schemas.microsoft.com/office/powerpoint/2010/main" val="1115827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14</a:t>
            </a:fld>
            <a:endParaRPr lang="en-CA" altLang="en-US"/>
          </a:p>
        </p:txBody>
      </p:sp>
    </p:spTree>
    <p:extLst>
      <p:ext uri="{BB962C8B-B14F-4D97-AF65-F5344CB8AC3E}">
        <p14:creationId xmlns:p14="http://schemas.microsoft.com/office/powerpoint/2010/main" val="4082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15</a:t>
            </a:fld>
            <a:endParaRPr lang="en-CA" altLang="en-US"/>
          </a:p>
        </p:txBody>
      </p:sp>
    </p:spTree>
    <p:extLst>
      <p:ext uri="{BB962C8B-B14F-4D97-AF65-F5344CB8AC3E}">
        <p14:creationId xmlns:p14="http://schemas.microsoft.com/office/powerpoint/2010/main" val="318584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16</a:t>
            </a:fld>
            <a:endParaRPr lang="en-CA" altLang="en-US"/>
          </a:p>
        </p:txBody>
      </p:sp>
    </p:spTree>
    <p:extLst>
      <p:ext uri="{BB962C8B-B14F-4D97-AF65-F5344CB8AC3E}">
        <p14:creationId xmlns:p14="http://schemas.microsoft.com/office/powerpoint/2010/main" val="401899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4B16004-8414-7437-46E2-BD5FDB4866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DECB4E3-432D-406C-8391-35060EFC4F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4580" name="Slide Number Placeholder 3">
            <a:extLst>
              <a:ext uri="{FF2B5EF4-FFF2-40B4-BE49-F238E27FC236}">
                <a16:creationId xmlns:a16="http://schemas.microsoft.com/office/drawing/2014/main" id="{4BCCB24C-1860-1B64-3C5A-B50F52B023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935A2F-2E90-4E3A-B42D-A50FA4EA0062}" type="slidenum">
              <a:rPr lang="en-CA" altLang="en-US">
                <a:latin typeface="Arial" panose="020B0604020202020204" pitchFamily="34" charset="0"/>
              </a:rPr>
              <a:pPr>
                <a:spcBef>
                  <a:spcPct val="0"/>
                </a:spcBef>
              </a:pPr>
              <a:t>17</a:t>
            </a:fld>
            <a:endParaRPr lang="en-CA"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18</a:t>
            </a:fld>
            <a:endParaRPr lang="en-CA" altLang="en-US"/>
          </a:p>
        </p:txBody>
      </p:sp>
    </p:spTree>
    <p:extLst>
      <p:ext uri="{BB962C8B-B14F-4D97-AF65-F5344CB8AC3E}">
        <p14:creationId xmlns:p14="http://schemas.microsoft.com/office/powerpoint/2010/main" val="4294180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4ADD28D-A639-DDC0-A596-C30A2BF853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070FA61-34D0-8E4B-9051-5AF5E0AB2D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7652" name="Slide Number Placeholder 3">
            <a:extLst>
              <a:ext uri="{FF2B5EF4-FFF2-40B4-BE49-F238E27FC236}">
                <a16:creationId xmlns:a16="http://schemas.microsoft.com/office/drawing/2014/main" id="{E54FF954-8BF5-8C27-0F5E-D73F4F772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9FF794-8A37-4B8B-8505-A16329898439}" type="slidenum">
              <a:rPr lang="en-CA" altLang="en-US">
                <a:latin typeface="Arial" panose="020B0604020202020204" pitchFamily="34" charset="0"/>
              </a:rPr>
              <a:pPr>
                <a:spcBef>
                  <a:spcPct val="0"/>
                </a:spcBef>
              </a:pPr>
              <a:t>19</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2</a:t>
            </a:fld>
            <a:endParaRPr lang="en-CA" altLang="en-US"/>
          </a:p>
        </p:txBody>
      </p:sp>
    </p:spTree>
    <p:extLst>
      <p:ext uri="{BB962C8B-B14F-4D97-AF65-F5344CB8AC3E}">
        <p14:creationId xmlns:p14="http://schemas.microsoft.com/office/powerpoint/2010/main" val="2078446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4D9A419-FDE0-6ADC-5971-228EEFA5E2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57C6390-E681-9E28-E814-728183346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9700" name="Slide Number Placeholder 3">
            <a:extLst>
              <a:ext uri="{FF2B5EF4-FFF2-40B4-BE49-F238E27FC236}">
                <a16:creationId xmlns:a16="http://schemas.microsoft.com/office/drawing/2014/main" id="{D3E56B73-5451-56A9-C787-BEFFC0C28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D88D4D-1195-4A82-B0BC-9157EC62DE36}" type="slidenum">
              <a:rPr lang="en-CA" altLang="en-US">
                <a:latin typeface="Arial" panose="020B0604020202020204" pitchFamily="34" charset="0"/>
              </a:rPr>
              <a:pPr>
                <a:spcBef>
                  <a:spcPct val="0"/>
                </a:spcBef>
              </a:pPr>
              <a:t>20</a:t>
            </a:fld>
            <a:endParaRPr lang="en-CA"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21</a:t>
            </a:fld>
            <a:endParaRPr lang="en-CA" altLang="en-US"/>
          </a:p>
        </p:txBody>
      </p:sp>
    </p:spTree>
    <p:extLst>
      <p:ext uri="{BB962C8B-B14F-4D97-AF65-F5344CB8AC3E}">
        <p14:creationId xmlns:p14="http://schemas.microsoft.com/office/powerpoint/2010/main" val="181513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651B142-9DDB-B961-3D67-3F41AF6D3E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14B15370-67DD-648A-F56D-675403FEE8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2772" name="Slide Number Placeholder 3">
            <a:extLst>
              <a:ext uri="{FF2B5EF4-FFF2-40B4-BE49-F238E27FC236}">
                <a16:creationId xmlns:a16="http://schemas.microsoft.com/office/drawing/2014/main" id="{DC009BD6-D586-4AEF-1B4C-6BD8AACAB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A54211-A51A-4DAD-AA0B-30B8722BFFEE}" type="slidenum">
              <a:rPr lang="en-CA" altLang="en-US">
                <a:latin typeface="Arial" panose="020B0604020202020204" pitchFamily="34" charset="0"/>
              </a:rPr>
              <a:pPr>
                <a:spcBef>
                  <a:spcPct val="0"/>
                </a:spcBef>
              </a:pPr>
              <a:t>22</a:t>
            </a:fld>
            <a:endParaRPr lang="en-CA"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23</a:t>
            </a:fld>
            <a:endParaRPr lang="en-CA" altLang="en-US"/>
          </a:p>
        </p:txBody>
      </p:sp>
    </p:spTree>
    <p:extLst>
      <p:ext uri="{BB962C8B-B14F-4D97-AF65-F5344CB8AC3E}">
        <p14:creationId xmlns:p14="http://schemas.microsoft.com/office/powerpoint/2010/main" val="1440606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24</a:t>
            </a:fld>
            <a:endParaRPr lang="en-CA" altLang="en-US"/>
          </a:p>
        </p:txBody>
      </p:sp>
    </p:spTree>
    <p:extLst>
      <p:ext uri="{BB962C8B-B14F-4D97-AF65-F5344CB8AC3E}">
        <p14:creationId xmlns:p14="http://schemas.microsoft.com/office/powerpoint/2010/main" val="889750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25</a:t>
            </a:fld>
            <a:endParaRPr lang="en-CA" altLang="en-US"/>
          </a:p>
        </p:txBody>
      </p:sp>
    </p:spTree>
    <p:extLst>
      <p:ext uri="{BB962C8B-B14F-4D97-AF65-F5344CB8AC3E}">
        <p14:creationId xmlns:p14="http://schemas.microsoft.com/office/powerpoint/2010/main" val="3879721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87F3374-AD10-A536-FF52-530F171D75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E4725DB-9D18-3E0E-9619-89E0327AFA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7892" name="Slide Number Placeholder 3">
            <a:extLst>
              <a:ext uri="{FF2B5EF4-FFF2-40B4-BE49-F238E27FC236}">
                <a16:creationId xmlns:a16="http://schemas.microsoft.com/office/drawing/2014/main" id="{AB8642E0-99E2-A0B9-2151-AD88271D2B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DF5EDD-84FB-4645-990C-181B1FF9D220}" type="slidenum">
              <a:rPr lang="en-CA" altLang="en-US">
                <a:latin typeface="Arial" panose="020B0604020202020204" pitchFamily="34" charset="0"/>
              </a:rPr>
              <a:pPr>
                <a:spcBef>
                  <a:spcPct val="0"/>
                </a:spcBef>
              </a:pPr>
              <a:t>26</a:t>
            </a:fld>
            <a:endParaRPr lang="en-CA"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17A3C1D-95EB-583E-7D6B-E11BBB17AE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048E495B-EBFC-76FB-996E-A7732E7D8A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9940" name="Slide Number Placeholder 3">
            <a:extLst>
              <a:ext uri="{FF2B5EF4-FFF2-40B4-BE49-F238E27FC236}">
                <a16:creationId xmlns:a16="http://schemas.microsoft.com/office/drawing/2014/main" id="{CA51349C-DAB2-D414-2987-EB82F5CFFE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7BB83D-4181-43AE-AD01-DA47D5876DF9}" type="slidenum">
              <a:rPr lang="en-CA" altLang="en-US">
                <a:latin typeface="Arial" panose="020B0604020202020204" pitchFamily="34" charset="0"/>
              </a:rPr>
              <a:pPr>
                <a:spcBef>
                  <a:spcPct val="0"/>
                </a:spcBef>
              </a:pPr>
              <a:t>27</a:t>
            </a:fld>
            <a:endParaRPr lang="en-CA"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28</a:t>
            </a:fld>
            <a:endParaRPr lang="en-CA" altLang="en-US"/>
          </a:p>
        </p:txBody>
      </p:sp>
    </p:spTree>
    <p:extLst>
      <p:ext uri="{BB962C8B-B14F-4D97-AF65-F5344CB8AC3E}">
        <p14:creationId xmlns:p14="http://schemas.microsoft.com/office/powerpoint/2010/main" val="3415229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29</a:t>
            </a:fld>
            <a:endParaRPr lang="en-CA" altLang="en-US"/>
          </a:p>
        </p:txBody>
      </p:sp>
    </p:spTree>
    <p:extLst>
      <p:ext uri="{BB962C8B-B14F-4D97-AF65-F5344CB8AC3E}">
        <p14:creationId xmlns:p14="http://schemas.microsoft.com/office/powerpoint/2010/main" val="123396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3</a:t>
            </a:fld>
            <a:endParaRPr lang="en-CA" altLang="en-US"/>
          </a:p>
        </p:txBody>
      </p:sp>
    </p:spTree>
    <p:extLst>
      <p:ext uri="{BB962C8B-B14F-4D97-AF65-F5344CB8AC3E}">
        <p14:creationId xmlns:p14="http://schemas.microsoft.com/office/powerpoint/2010/main" val="3605426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47307EA-1BB5-DE72-78EC-411FA41B17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F277B9D-E64C-724F-C365-672CDE46D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4036" name="Slide Number Placeholder 3">
            <a:extLst>
              <a:ext uri="{FF2B5EF4-FFF2-40B4-BE49-F238E27FC236}">
                <a16:creationId xmlns:a16="http://schemas.microsoft.com/office/drawing/2014/main" id="{C0A4552E-CABA-0F0E-A821-13A5227024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1D1462-7196-4B4C-A0F7-B0314FD8E5D9}" type="slidenum">
              <a:rPr lang="en-CA" altLang="en-US">
                <a:latin typeface="Arial" panose="020B0604020202020204" pitchFamily="34" charset="0"/>
              </a:rPr>
              <a:pPr>
                <a:spcBef>
                  <a:spcPct val="0"/>
                </a:spcBef>
              </a:pPr>
              <a:t>30</a:t>
            </a:fld>
            <a:endParaRPr lang="en-CA"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31</a:t>
            </a:fld>
            <a:endParaRPr lang="en-CA" altLang="en-US"/>
          </a:p>
        </p:txBody>
      </p:sp>
    </p:spTree>
    <p:extLst>
      <p:ext uri="{BB962C8B-B14F-4D97-AF65-F5344CB8AC3E}">
        <p14:creationId xmlns:p14="http://schemas.microsoft.com/office/powerpoint/2010/main" val="912030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5341F35-152E-D153-6548-6EA10FD40F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C314737-72DE-F49A-F0EB-1EA97B95A7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7108" name="Slide Number Placeholder 3">
            <a:extLst>
              <a:ext uri="{FF2B5EF4-FFF2-40B4-BE49-F238E27FC236}">
                <a16:creationId xmlns:a16="http://schemas.microsoft.com/office/drawing/2014/main" id="{BB8FABCC-891E-F49D-6BA4-7443077E4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455943-B298-425C-BA13-01A64B234B47}" type="slidenum">
              <a:rPr lang="en-CA" altLang="en-US">
                <a:latin typeface="Arial" panose="020B0604020202020204" pitchFamily="34" charset="0"/>
              </a:rPr>
              <a:pPr>
                <a:spcBef>
                  <a:spcPct val="0"/>
                </a:spcBef>
              </a:pPr>
              <a:t>32</a:t>
            </a:fld>
            <a:endParaRPr lang="en-CA"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D7C6CCC-1EF4-E780-B3D9-8263CE1657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9D84C26-371D-F519-B04F-CA90511E2C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9156" name="Slide Number Placeholder 3">
            <a:extLst>
              <a:ext uri="{FF2B5EF4-FFF2-40B4-BE49-F238E27FC236}">
                <a16:creationId xmlns:a16="http://schemas.microsoft.com/office/drawing/2014/main" id="{5B2CEAAB-63C9-2B60-A061-DCAEF26DDA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344427-9D85-4077-845D-FCB33F1E1E9E}" type="slidenum">
              <a:rPr lang="en-CA" altLang="en-US">
                <a:latin typeface="Arial" panose="020B0604020202020204" pitchFamily="34" charset="0"/>
              </a:rPr>
              <a:pPr>
                <a:spcBef>
                  <a:spcPct val="0"/>
                </a:spcBef>
              </a:pPr>
              <a:t>33</a:t>
            </a:fld>
            <a:endParaRPr lang="en-CA"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2C228C7-F9DF-123C-4577-4045A3802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62DAF881-85C5-AB17-4664-A0AD354B0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1204" name="Slide Number Placeholder 3">
            <a:extLst>
              <a:ext uri="{FF2B5EF4-FFF2-40B4-BE49-F238E27FC236}">
                <a16:creationId xmlns:a16="http://schemas.microsoft.com/office/drawing/2014/main" id="{EAA64D6D-51DA-4B55-5FFB-A0745ECE55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502846-2879-4D7E-B19B-7F86B378BE15}" type="slidenum">
              <a:rPr lang="en-CA" altLang="en-US">
                <a:latin typeface="Arial" panose="020B0604020202020204" pitchFamily="34" charset="0"/>
              </a:rPr>
              <a:pPr>
                <a:spcBef>
                  <a:spcPct val="0"/>
                </a:spcBef>
              </a:pPr>
              <a:t>34</a:t>
            </a:fld>
            <a:endParaRPr lang="en-CA"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47BE59A-EC15-3606-63B2-B59E7D3B7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04314D6-2655-8BB7-9D96-605F48160D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3252" name="Slide Number Placeholder 3">
            <a:extLst>
              <a:ext uri="{FF2B5EF4-FFF2-40B4-BE49-F238E27FC236}">
                <a16:creationId xmlns:a16="http://schemas.microsoft.com/office/drawing/2014/main" id="{2EC13B51-6B6A-AAC2-CFEA-5E9E1F5A9A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FE98AD-3651-4B41-8C36-940B21984FFF}" type="slidenum">
              <a:rPr lang="en-CA" altLang="en-US">
                <a:latin typeface="Arial" panose="020B0604020202020204" pitchFamily="34" charset="0"/>
              </a:rPr>
              <a:pPr>
                <a:spcBef>
                  <a:spcPct val="0"/>
                </a:spcBef>
              </a:pPr>
              <a:t>35</a:t>
            </a:fld>
            <a:endParaRPr lang="en-CA"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632D96C-1BB4-E79F-C9C7-2C79EB4460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7FDD323-928B-CBB6-0926-1351236B6C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5300" name="Slide Number Placeholder 3">
            <a:extLst>
              <a:ext uri="{FF2B5EF4-FFF2-40B4-BE49-F238E27FC236}">
                <a16:creationId xmlns:a16="http://schemas.microsoft.com/office/drawing/2014/main" id="{09916070-44C0-C213-5C3A-886FB0B4D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2D9CC7-F5EE-40B4-BB4C-FC0ED5705C78}" type="slidenum">
              <a:rPr lang="en-CA" altLang="en-US">
                <a:latin typeface="Arial" panose="020B0604020202020204" pitchFamily="34" charset="0"/>
              </a:rPr>
              <a:pPr>
                <a:spcBef>
                  <a:spcPct val="0"/>
                </a:spcBef>
              </a:pPr>
              <a:t>36</a:t>
            </a:fld>
            <a:endParaRPr lang="en-CA"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37</a:t>
            </a:fld>
            <a:endParaRPr lang="en-CA" altLang="en-US"/>
          </a:p>
        </p:txBody>
      </p:sp>
    </p:spTree>
    <p:extLst>
      <p:ext uri="{BB962C8B-B14F-4D97-AF65-F5344CB8AC3E}">
        <p14:creationId xmlns:p14="http://schemas.microsoft.com/office/powerpoint/2010/main" val="2587670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C4790C3-5C3D-6B0A-424A-BA28E6DC21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11AF666-DF09-ABA0-201B-EC6C42ADF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8372" name="Slide Number Placeholder 3">
            <a:extLst>
              <a:ext uri="{FF2B5EF4-FFF2-40B4-BE49-F238E27FC236}">
                <a16:creationId xmlns:a16="http://schemas.microsoft.com/office/drawing/2014/main" id="{6162D139-9AFF-95A2-B4F2-3E7A703CFA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CCF0AE-7A33-4B49-8BEF-BC81019F69B3}" type="slidenum">
              <a:rPr lang="en-CA" altLang="en-US">
                <a:latin typeface="Arial" panose="020B0604020202020204" pitchFamily="34" charset="0"/>
              </a:rPr>
              <a:pPr>
                <a:spcBef>
                  <a:spcPct val="0"/>
                </a:spcBef>
              </a:pPr>
              <a:t>38</a:t>
            </a:fld>
            <a:endParaRPr lang="en-CA"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1C055F1-AAC6-02D3-4A14-CF3646267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B3987A02-DCF8-5FD4-7015-47AF7FF1F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0420" name="Slide Number Placeholder 3">
            <a:extLst>
              <a:ext uri="{FF2B5EF4-FFF2-40B4-BE49-F238E27FC236}">
                <a16:creationId xmlns:a16="http://schemas.microsoft.com/office/drawing/2014/main" id="{59B5F124-9C69-621C-6CF5-78E07D877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5E5C6D-D09E-45DE-A0DD-34C7EC7FD677}" type="slidenum">
              <a:rPr lang="en-CA" altLang="en-US">
                <a:latin typeface="Arial" panose="020B0604020202020204" pitchFamily="34" charset="0"/>
              </a:rPr>
              <a:pPr>
                <a:spcBef>
                  <a:spcPct val="0"/>
                </a:spcBef>
              </a:pPr>
              <a:t>39</a:t>
            </a:fld>
            <a:endParaRPr lang="en-CA"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4</a:t>
            </a:fld>
            <a:endParaRPr lang="en-CA" altLang="en-US"/>
          </a:p>
        </p:txBody>
      </p:sp>
    </p:spTree>
    <p:extLst>
      <p:ext uri="{BB962C8B-B14F-4D97-AF65-F5344CB8AC3E}">
        <p14:creationId xmlns:p14="http://schemas.microsoft.com/office/powerpoint/2010/main" val="3338532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C5A6138-A240-CC1B-7BC6-BBBAB2A543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AE801964-A7AE-3738-ED7E-9B57BAB538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2468" name="Slide Number Placeholder 3">
            <a:extLst>
              <a:ext uri="{FF2B5EF4-FFF2-40B4-BE49-F238E27FC236}">
                <a16:creationId xmlns:a16="http://schemas.microsoft.com/office/drawing/2014/main" id="{518F8656-05E1-F0A1-E396-2DE8F5683E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874A6B-1F25-4429-BB43-42C6435A9A9C}" type="slidenum">
              <a:rPr lang="en-CA" altLang="en-US">
                <a:latin typeface="Arial" panose="020B0604020202020204" pitchFamily="34" charset="0"/>
              </a:rPr>
              <a:pPr>
                <a:spcBef>
                  <a:spcPct val="0"/>
                </a:spcBef>
              </a:pPr>
              <a:t>40</a:t>
            </a:fld>
            <a:endParaRPr lang="en-CA"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2F5F2E0-45FF-8BE1-3974-DFCD7C29A6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8E6CA3D5-5474-9B59-905F-A6B03B5D31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4516" name="Slide Number Placeholder 3">
            <a:extLst>
              <a:ext uri="{FF2B5EF4-FFF2-40B4-BE49-F238E27FC236}">
                <a16:creationId xmlns:a16="http://schemas.microsoft.com/office/drawing/2014/main" id="{5124C565-F9B6-7789-7600-C8EB746253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611803-E3B1-41CA-81E5-235EB4300836}" type="slidenum">
              <a:rPr lang="en-CA" altLang="en-US">
                <a:latin typeface="Arial" panose="020B0604020202020204" pitchFamily="34" charset="0"/>
              </a:rPr>
              <a:pPr>
                <a:spcBef>
                  <a:spcPct val="0"/>
                </a:spcBef>
              </a:pPr>
              <a:t>41</a:t>
            </a:fld>
            <a:endParaRPr lang="en-CA"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42</a:t>
            </a:fld>
            <a:endParaRPr lang="en-CA" altLang="en-US"/>
          </a:p>
        </p:txBody>
      </p:sp>
    </p:spTree>
    <p:extLst>
      <p:ext uri="{BB962C8B-B14F-4D97-AF65-F5344CB8AC3E}">
        <p14:creationId xmlns:p14="http://schemas.microsoft.com/office/powerpoint/2010/main" val="370032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5</a:t>
            </a:fld>
            <a:endParaRPr lang="en-CA" altLang="en-US"/>
          </a:p>
        </p:txBody>
      </p:sp>
    </p:spTree>
    <p:extLst>
      <p:ext uri="{BB962C8B-B14F-4D97-AF65-F5344CB8AC3E}">
        <p14:creationId xmlns:p14="http://schemas.microsoft.com/office/powerpoint/2010/main" val="412395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6</a:t>
            </a:fld>
            <a:endParaRPr lang="en-CA" altLang="en-US"/>
          </a:p>
        </p:txBody>
      </p:sp>
    </p:spTree>
    <p:extLst>
      <p:ext uri="{BB962C8B-B14F-4D97-AF65-F5344CB8AC3E}">
        <p14:creationId xmlns:p14="http://schemas.microsoft.com/office/powerpoint/2010/main" val="228883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7</a:t>
            </a:fld>
            <a:endParaRPr lang="en-CA" altLang="en-US"/>
          </a:p>
        </p:txBody>
      </p:sp>
    </p:spTree>
    <p:extLst>
      <p:ext uri="{BB962C8B-B14F-4D97-AF65-F5344CB8AC3E}">
        <p14:creationId xmlns:p14="http://schemas.microsoft.com/office/powerpoint/2010/main" val="228037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8</a:t>
            </a:fld>
            <a:endParaRPr lang="en-CA" altLang="en-US"/>
          </a:p>
        </p:txBody>
      </p:sp>
    </p:spTree>
    <p:extLst>
      <p:ext uri="{BB962C8B-B14F-4D97-AF65-F5344CB8AC3E}">
        <p14:creationId xmlns:p14="http://schemas.microsoft.com/office/powerpoint/2010/main" val="1103317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30DAA8E-8071-4F7E-8665-BBEE4CB18CF5}" type="slidenum">
              <a:rPr lang="en-CA" altLang="en-US" smtClean="0"/>
              <a:pPr>
                <a:defRPr/>
              </a:pPr>
              <a:t>9</a:t>
            </a:fld>
            <a:endParaRPr lang="en-CA" altLang="en-US"/>
          </a:p>
        </p:txBody>
      </p:sp>
    </p:spTree>
    <p:extLst>
      <p:ext uri="{BB962C8B-B14F-4D97-AF65-F5344CB8AC3E}">
        <p14:creationId xmlns:p14="http://schemas.microsoft.com/office/powerpoint/2010/main" val="275407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4DBE3-6368-16FA-7AFA-87EB7185D9ED}"/>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9FD070D4-DB1E-23F8-0F17-26B896A0B925}"/>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1796098E-544D-78BC-24D5-B1DEEA3D9C55}"/>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32B0B776-1798-08F4-CFE9-2B29B7DD805B}"/>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traight Connector 5">
            <a:extLst>
              <a:ext uri="{FF2B5EF4-FFF2-40B4-BE49-F238E27FC236}">
                <a16:creationId xmlns:a16="http://schemas.microsoft.com/office/drawing/2014/main" id="{83B3DCD2-9B07-DCDF-2ED4-A1CD51F6D011}"/>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Straight Connector 6">
            <a:extLst>
              <a:ext uri="{FF2B5EF4-FFF2-40B4-BE49-F238E27FC236}">
                <a16:creationId xmlns:a16="http://schemas.microsoft.com/office/drawing/2014/main" id="{44ACDC43-C809-E581-B732-D84D50F70A53}"/>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D6B6D6B7-3195-E1ED-2493-A65E721DBD31}"/>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850D083B-999E-5CBF-3618-FBA349E22E19}"/>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EB16D873-7876-2EDF-51B1-08388D9E4380}"/>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1A3B6571-0759-ECBE-E6D2-009EE1872519}"/>
              </a:ext>
            </a:extLst>
          </p:cNvPr>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Rectangle 13">
            <a:extLst>
              <a:ext uri="{FF2B5EF4-FFF2-40B4-BE49-F238E27FC236}">
                <a16:creationId xmlns:a16="http://schemas.microsoft.com/office/drawing/2014/main" id="{6F0095F7-8D26-E552-CD8A-1AB637E6572D}"/>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0DB0D3EB-3152-F344-1D58-8F80282F6729}"/>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78F71E32-6F58-D235-2D6D-2B0CAE20A95F}"/>
              </a:ext>
            </a:extLst>
          </p:cNvPr>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BE0723E7-3EDF-14BD-90F0-3B44FB2B06F9}"/>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2E134855-03C1-A82D-1493-0494934ABC78}"/>
              </a:ext>
            </a:extLst>
          </p:cNvPr>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B0D2DC97-43D6-1015-6A97-992E1BFC4ABE}"/>
              </a:ext>
            </a:extLst>
          </p:cNvPr>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F3FC6F32-65F5-0779-6A24-8848519D994B}"/>
              </a:ext>
            </a:extLst>
          </p:cNvPr>
          <p:cNvSpPr>
            <a:spLocks noGrp="1"/>
          </p:cNvSpPr>
          <p:nvPr>
            <p:ph type="dt" sz="half" idx="10"/>
          </p:nvPr>
        </p:nvSpPr>
        <p:spPr bwMode="auto">
          <a:xfrm rot="5400000">
            <a:off x="10733088" y="1111250"/>
            <a:ext cx="2286000" cy="508000"/>
          </a:xfrm>
        </p:spPr>
        <p:txBody>
          <a:bodyPr/>
          <a:lstStyle>
            <a:lvl1pPr>
              <a:defRPr/>
            </a:lvl1pPr>
          </a:lstStyle>
          <a:p>
            <a:pPr>
              <a:defRPr/>
            </a:pPr>
            <a:fld id="{6E286B3B-EF2C-4A7F-A87D-EA030623B914}" type="datetimeFigureOut">
              <a:rPr lang="en-CA"/>
              <a:pPr>
                <a:defRPr/>
              </a:pPr>
              <a:t>2024-02-26</a:t>
            </a:fld>
            <a:endParaRPr lang="en-CA"/>
          </a:p>
        </p:txBody>
      </p:sp>
      <p:sp>
        <p:nvSpPr>
          <p:cNvPr id="21" name="Footer Placeholder 16">
            <a:extLst>
              <a:ext uri="{FF2B5EF4-FFF2-40B4-BE49-F238E27FC236}">
                <a16:creationId xmlns:a16="http://schemas.microsoft.com/office/drawing/2014/main" id="{CD6BB8D1-AB74-61F6-90E2-BC10016D2DD5}"/>
              </a:ext>
            </a:extLst>
          </p:cNvPr>
          <p:cNvSpPr>
            <a:spLocks noGrp="1"/>
          </p:cNvSpPr>
          <p:nvPr>
            <p:ph type="ftr" sz="quarter" idx="11"/>
          </p:nvPr>
        </p:nvSpPr>
        <p:spPr bwMode="auto">
          <a:xfrm rot="5400000">
            <a:off x="10045701" y="4117975"/>
            <a:ext cx="3657600" cy="511175"/>
          </a:xfrm>
        </p:spPr>
        <p:txBody>
          <a:bodyPr/>
          <a:lstStyle>
            <a:lvl1pPr>
              <a:defRPr/>
            </a:lvl1pPr>
          </a:lstStyle>
          <a:p>
            <a:pPr>
              <a:defRPr/>
            </a:pPr>
            <a:endParaRPr lang="en-CA"/>
          </a:p>
        </p:txBody>
      </p:sp>
      <p:sp>
        <p:nvSpPr>
          <p:cNvPr id="22" name="Slide Number Placeholder 28">
            <a:extLst>
              <a:ext uri="{FF2B5EF4-FFF2-40B4-BE49-F238E27FC236}">
                <a16:creationId xmlns:a16="http://schemas.microsoft.com/office/drawing/2014/main" id="{37E748A1-2B7D-A446-7FCE-64155B394031}"/>
              </a:ext>
            </a:extLst>
          </p:cNvPr>
          <p:cNvSpPr>
            <a:spLocks noGrp="1"/>
          </p:cNvSpPr>
          <p:nvPr>
            <p:ph type="sldNum" sz="quarter" idx="12"/>
          </p:nvPr>
        </p:nvSpPr>
        <p:spPr bwMode="auto">
          <a:xfrm>
            <a:off x="1766888" y="4929188"/>
            <a:ext cx="812800" cy="517525"/>
          </a:xfrm>
        </p:spPr>
        <p:txBody>
          <a:bodyPr/>
          <a:lstStyle>
            <a:lvl1pPr>
              <a:defRPr smtClean="0"/>
            </a:lvl1pPr>
          </a:lstStyle>
          <a:p>
            <a:pPr>
              <a:defRPr/>
            </a:pPr>
            <a:fld id="{0286F42B-B3BE-4E83-B575-1D75D0B7FB79}" type="slidenum">
              <a:rPr lang="en-CA" altLang="en-US"/>
              <a:pPr>
                <a:defRPr/>
              </a:pPr>
              <a:t>‹#›</a:t>
            </a:fld>
            <a:endParaRPr lang="en-CA" altLang="en-US"/>
          </a:p>
        </p:txBody>
      </p:sp>
    </p:spTree>
    <p:extLst>
      <p:ext uri="{BB962C8B-B14F-4D97-AF65-F5344CB8AC3E}">
        <p14:creationId xmlns:p14="http://schemas.microsoft.com/office/powerpoint/2010/main" val="4074344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CB7CF11-CE71-10BA-7CB2-C3436098D002}"/>
              </a:ext>
            </a:extLst>
          </p:cNvPr>
          <p:cNvSpPr>
            <a:spLocks noGrp="1"/>
          </p:cNvSpPr>
          <p:nvPr>
            <p:ph type="dt" sz="half" idx="10"/>
          </p:nvPr>
        </p:nvSpPr>
        <p:spPr/>
        <p:txBody>
          <a:bodyPr/>
          <a:lstStyle>
            <a:lvl1pPr>
              <a:defRPr/>
            </a:lvl1pPr>
          </a:lstStyle>
          <a:p>
            <a:pPr>
              <a:defRPr/>
            </a:pPr>
            <a:fld id="{4CC2F8D2-D567-4398-A85C-25BBE79A534D}" type="datetimeFigureOut">
              <a:rPr lang="en-CA"/>
              <a:pPr>
                <a:defRPr/>
              </a:pPr>
              <a:t>2024-02-26</a:t>
            </a:fld>
            <a:endParaRPr lang="en-CA"/>
          </a:p>
        </p:txBody>
      </p:sp>
      <p:sp>
        <p:nvSpPr>
          <p:cNvPr id="5" name="Footer Placeholder 2">
            <a:extLst>
              <a:ext uri="{FF2B5EF4-FFF2-40B4-BE49-F238E27FC236}">
                <a16:creationId xmlns:a16="http://schemas.microsoft.com/office/drawing/2014/main" id="{6FF9C58A-E059-822E-6E8E-53990098ABCD}"/>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FFFCBF0B-0D7D-2C4D-4EEC-007D49F4E973}"/>
              </a:ext>
            </a:extLst>
          </p:cNvPr>
          <p:cNvSpPr>
            <a:spLocks noGrp="1"/>
          </p:cNvSpPr>
          <p:nvPr>
            <p:ph type="sldNum" sz="quarter" idx="12"/>
          </p:nvPr>
        </p:nvSpPr>
        <p:spPr/>
        <p:txBody>
          <a:bodyPr/>
          <a:lstStyle>
            <a:lvl1pPr>
              <a:defRPr/>
            </a:lvl1pPr>
          </a:lstStyle>
          <a:p>
            <a:pPr>
              <a:defRPr/>
            </a:pPr>
            <a:fld id="{AA83B4E1-4624-4C28-B620-B12A6C69D1C6}" type="slidenum">
              <a:rPr lang="en-CA" altLang="en-US"/>
              <a:pPr>
                <a:defRPr/>
              </a:pPr>
              <a:t>‹#›</a:t>
            </a:fld>
            <a:endParaRPr lang="en-CA" altLang="en-US"/>
          </a:p>
        </p:txBody>
      </p:sp>
    </p:spTree>
    <p:extLst>
      <p:ext uri="{BB962C8B-B14F-4D97-AF65-F5344CB8AC3E}">
        <p14:creationId xmlns:p14="http://schemas.microsoft.com/office/powerpoint/2010/main" val="200732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2248E4C-B8C6-5E7F-CEE2-2262CCBF2C48}"/>
              </a:ext>
            </a:extLst>
          </p:cNvPr>
          <p:cNvSpPr>
            <a:spLocks noGrp="1"/>
          </p:cNvSpPr>
          <p:nvPr>
            <p:ph type="dt" sz="half" idx="10"/>
          </p:nvPr>
        </p:nvSpPr>
        <p:spPr/>
        <p:txBody>
          <a:bodyPr/>
          <a:lstStyle>
            <a:lvl1pPr>
              <a:defRPr/>
            </a:lvl1pPr>
          </a:lstStyle>
          <a:p>
            <a:pPr>
              <a:defRPr/>
            </a:pPr>
            <a:fld id="{7A247904-A2F3-4F96-BBB7-C51297ECDCD0}" type="datetimeFigureOut">
              <a:rPr lang="en-CA"/>
              <a:pPr>
                <a:defRPr/>
              </a:pPr>
              <a:t>2024-02-26</a:t>
            </a:fld>
            <a:endParaRPr lang="en-CA"/>
          </a:p>
        </p:txBody>
      </p:sp>
      <p:sp>
        <p:nvSpPr>
          <p:cNvPr id="5" name="Footer Placeholder 2">
            <a:extLst>
              <a:ext uri="{FF2B5EF4-FFF2-40B4-BE49-F238E27FC236}">
                <a16:creationId xmlns:a16="http://schemas.microsoft.com/office/drawing/2014/main" id="{89DF5E8B-1AF5-37FA-B742-FFA9C76CDEE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652D8C30-DA2E-0360-026E-07DBE8642E29}"/>
              </a:ext>
            </a:extLst>
          </p:cNvPr>
          <p:cNvSpPr>
            <a:spLocks noGrp="1"/>
          </p:cNvSpPr>
          <p:nvPr>
            <p:ph type="sldNum" sz="quarter" idx="12"/>
          </p:nvPr>
        </p:nvSpPr>
        <p:spPr/>
        <p:txBody>
          <a:bodyPr/>
          <a:lstStyle>
            <a:lvl1pPr>
              <a:defRPr/>
            </a:lvl1pPr>
          </a:lstStyle>
          <a:p>
            <a:pPr>
              <a:defRPr/>
            </a:pPr>
            <a:fld id="{D4468150-2831-4D56-A547-01721544D2D7}" type="slidenum">
              <a:rPr lang="en-CA" altLang="en-US"/>
              <a:pPr>
                <a:defRPr/>
              </a:pPr>
              <a:t>‹#›</a:t>
            </a:fld>
            <a:endParaRPr lang="en-CA" altLang="en-US"/>
          </a:p>
        </p:txBody>
      </p:sp>
    </p:spTree>
    <p:extLst>
      <p:ext uri="{BB962C8B-B14F-4D97-AF65-F5344CB8AC3E}">
        <p14:creationId xmlns:p14="http://schemas.microsoft.com/office/powerpoint/2010/main" val="255205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D96C0990-4596-3162-2B4B-B3B6AB4962AA}"/>
              </a:ext>
            </a:extLst>
          </p:cNvPr>
          <p:cNvSpPr>
            <a:spLocks noGrp="1"/>
          </p:cNvSpPr>
          <p:nvPr>
            <p:ph type="dt" sz="half" idx="10"/>
          </p:nvPr>
        </p:nvSpPr>
        <p:spPr/>
        <p:txBody>
          <a:bodyPr rtlCol="0"/>
          <a:lstStyle>
            <a:lvl1pPr>
              <a:defRPr/>
            </a:lvl1pPr>
          </a:lstStyle>
          <a:p>
            <a:pPr>
              <a:defRPr/>
            </a:pPr>
            <a:fld id="{C853F617-F675-4F51-86E5-41720874FF2C}" type="datetimeFigureOut">
              <a:rPr lang="en-CA"/>
              <a:pPr>
                <a:defRPr/>
              </a:pPr>
              <a:t>2024-02-26</a:t>
            </a:fld>
            <a:endParaRPr lang="en-CA"/>
          </a:p>
        </p:txBody>
      </p:sp>
      <p:sp>
        <p:nvSpPr>
          <p:cNvPr id="4" name="Slide Number Placeholder 8">
            <a:extLst>
              <a:ext uri="{FF2B5EF4-FFF2-40B4-BE49-F238E27FC236}">
                <a16:creationId xmlns:a16="http://schemas.microsoft.com/office/drawing/2014/main" id="{AE0F7432-4FAD-D5D1-9660-8EDA9585E2B7}"/>
              </a:ext>
            </a:extLst>
          </p:cNvPr>
          <p:cNvSpPr>
            <a:spLocks noGrp="1"/>
          </p:cNvSpPr>
          <p:nvPr>
            <p:ph type="sldNum" sz="quarter" idx="11"/>
          </p:nvPr>
        </p:nvSpPr>
        <p:spPr/>
        <p:txBody>
          <a:bodyPr/>
          <a:lstStyle>
            <a:lvl1pPr>
              <a:defRPr smtClean="0"/>
            </a:lvl1pPr>
          </a:lstStyle>
          <a:p>
            <a:pPr>
              <a:defRPr/>
            </a:pPr>
            <a:fld id="{8D17B047-0377-4375-A0C8-74B8DF4A7E3E}" type="slidenum">
              <a:rPr lang="en-CA" altLang="en-US"/>
              <a:pPr>
                <a:defRPr/>
              </a:pPr>
              <a:t>‹#›</a:t>
            </a:fld>
            <a:endParaRPr lang="en-CA" altLang="en-US"/>
          </a:p>
        </p:txBody>
      </p:sp>
      <p:sp>
        <p:nvSpPr>
          <p:cNvPr id="5" name="Footer Placeholder 9">
            <a:extLst>
              <a:ext uri="{FF2B5EF4-FFF2-40B4-BE49-F238E27FC236}">
                <a16:creationId xmlns:a16="http://schemas.microsoft.com/office/drawing/2014/main" id="{61BCFFBB-DFD1-28CF-72AE-878DEDF56726}"/>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08757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FFDF8F-F073-1FEC-6DFB-07AA833C590D}"/>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C029C88-714F-DDA0-3769-A46DC1C0BBC2}"/>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A95041D-85BF-DB5A-4F60-25FE90034145}"/>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A59A883-F23F-045E-9D49-32919E1F3BA5}"/>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456F98A6-39F7-338C-1E85-FAF96667BC81}"/>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B336D4BC-8324-D67D-7EBA-6FFEF9D5F3D8}"/>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A16FDFFD-6097-995D-990B-C19F89B805D8}"/>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D5FB4811-0893-4710-9005-4272B9B5C466}"/>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74F69EF3-21D9-95E5-7FAA-57FF82C237F2}"/>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58A5435A-4386-0B16-E0F4-750056E6D8A9}"/>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4BD7FAAB-03E5-233C-ABA0-3F354D1C3331}"/>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D2665B2C-C6A2-18E4-662D-653F91A14695}"/>
              </a:ext>
            </a:extLst>
          </p:cNvPr>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4E8B581A-573C-AD6E-3ED9-5DCBB18A4D52}"/>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295815DC-5400-AF75-A1DC-58F99C565FDF}"/>
              </a:ext>
            </a:extLst>
          </p:cNvPr>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CF6BF503-3D60-8014-857A-BD0030144C9A}"/>
              </a:ext>
            </a:extLst>
          </p:cNvPr>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308620B5-DAEF-2430-2402-23966F895153}"/>
              </a:ext>
            </a:extLst>
          </p:cNvPr>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824CB880-C1C2-1FB6-2DDC-A11223BA0417}"/>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1ABB82B2-3221-44BD-A3DF-AAB18C883924}" type="datetimeFigureOut">
              <a:rPr lang="en-CA"/>
              <a:pPr>
                <a:defRPr/>
              </a:pPr>
              <a:t>2024-02-26</a:t>
            </a:fld>
            <a:endParaRPr lang="en-CA"/>
          </a:p>
        </p:txBody>
      </p:sp>
      <p:sp>
        <p:nvSpPr>
          <p:cNvPr id="21" name="Footer Placeholder 4">
            <a:extLst>
              <a:ext uri="{FF2B5EF4-FFF2-40B4-BE49-F238E27FC236}">
                <a16:creationId xmlns:a16="http://schemas.microsoft.com/office/drawing/2014/main" id="{51AF6A03-5582-57D9-8A9D-AA476D7397D9}"/>
              </a:ext>
            </a:extLst>
          </p:cNvPr>
          <p:cNvSpPr>
            <a:spLocks noGrp="1"/>
          </p:cNvSpPr>
          <p:nvPr>
            <p:ph type="ftr" sz="quarter" idx="11"/>
          </p:nvPr>
        </p:nvSpPr>
        <p:spPr bwMode="auto">
          <a:xfrm rot="5400000">
            <a:off x="10045701" y="4114800"/>
            <a:ext cx="3657600" cy="511175"/>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098120EA-ED40-7A31-3610-8A84600F4DBF}"/>
              </a:ext>
            </a:extLst>
          </p:cNvPr>
          <p:cNvSpPr>
            <a:spLocks noGrp="1"/>
          </p:cNvSpPr>
          <p:nvPr>
            <p:ph type="sldNum" sz="quarter" idx="12"/>
          </p:nvPr>
        </p:nvSpPr>
        <p:spPr bwMode="auto">
          <a:xfrm>
            <a:off x="1785938" y="4929188"/>
            <a:ext cx="812800" cy="517525"/>
          </a:xfrm>
        </p:spPr>
        <p:txBody>
          <a:bodyPr/>
          <a:lstStyle>
            <a:lvl1pPr>
              <a:defRPr smtClean="0"/>
            </a:lvl1pPr>
          </a:lstStyle>
          <a:p>
            <a:pPr>
              <a:defRPr/>
            </a:pPr>
            <a:fld id="{69E50D5F-CE5D-4337-AA1F-BD0EB3B041E6}" type="slidenum">
              <a:rPr lang="en-CA" altLang="en-US"/>
              <a:pPr>
                <a:defRPr/>
              </a:pPr>
              <a:t>‹#›</a:t>
            </a:fld>
            <a:endParaRPr lang="en-CA" altLang="en-US"/>
          </a:p>
        </p:txBody>
      </p:sp>
    </p:spTree>
    <p:extLst>
      <p:ext uri="{BB962C8B-B14F-4D97-AF65-F5344CB8AC3E}">
        <p14:creationId xmlns:p14="http://schemas.microsoft.com/office/powerpoint/2010/main" val="22287464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CFA88439-BEAF-C420-6EB7-89B92AD2C0D9}"/>
              </a:ext>
            </a:extLst>
          </p:cNvPr>
          <p:cNvSpPr>
            <a:spLocks noGrp="1"/>
          </p:cNvSpPr>
          <p:nvPr>
            <p:ph type="dt" sz="half" idx="10"/>
          </p:nvPr>
        </p:nvSpPr>
        <p:spPr/>
        <p:txBody>
          <a:bodyPr/>
          <a:lstStyle>
            <a:lvl1pPr>
              <a:defRPr/>
            </a:lvl1pPr>
          </a:lstStyle>
          <a:p>
            <a:pPr>
              <a:defRPr/>
            </a:pPr>
            <a:fld id="{EAE4F9F7-3056-48B8-9BF0-FBD892ED18AA}" type="datetimeFigureOut">
              <a:rPr lang="en-CA"/>
              <a:pPr>
                <a:defRPr/>
              </a:pPr>
              <a:t>2024-02-26</a:t>
            </a:fld>
            <a:endParaRPr lang="en-CA"/>
          </a:p>
        </p:txBody>
      </p:sp>
      <p:sp>
        <p:nvSpPr>
          <p:cNvPr id="4" name="Footer Placeholder 2">
            <a:extLst>
              <a:ext uri="{FF2B5EF4-FFF2-40B4-BE49-F238E27FC236}">
                <a16:creationId xmlns:a16="http://schemas.microsoft.com/office/drawing/2014/main" id="{1317FA1C-DCB0-B97C-938A-C1BFC239D218}"/>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56E7286B-6C51-8D8A-18A0-066305CDB603}"/>
              </a:ext>
            </a:extLst>
          </p:cNvPr>
          <p:cNvSpPr>
            <a:spLocks noGrp="1"/>
          </p:cNvSpPr>
          <p:nvPr>
            <p:ph type="sldNum" sz="quarter" idx="12"/>
          </p:nvPr>
        </p:nvSpPr>
        <p:spPr/>
        <p:txBody>
          <a:bodyPr/>
          <a:lstStyle>
            <a:lvl1pPr>
              <a:defRPr/>
            </a:lvl1pPr>
          </a:lstStyle>
          <a:p>
            <a:pPr>
              <a:defRPr/>
            </a:pPr>
            <a:fld id="{B529FA3C-F93F-40CB-AB52-8415ABB25DB6}" type="slidenum">
              <a:rPr lang="en-CA" altLang="en-US"/>
              <a:pPr>
                <a:defRPr/>
              </a:pPr>
              <a:t>‹#›</a:t>
            </a:fld>
            <a:endParaRPr lang="en-CA" altLang="en-US"/>
          </a:p>
        </p:txBody>
      </p:sp>
    </p:spTree>
    <p:extLst>
      <p:ext uri="{BB962C8B-B14F-4D97-AF65-F5344CB8AC3E}">
        <p14:creationId xmlns:p14="http://schemas.microsoft.com/office/powerpoint/2010/main" val="343726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CE33247E-7CB5-9ABA-F131-4176C66C392C}"/>
              </a:ext>
            </a:extLst>
          </p:cNvPr>
          <p:cNvSpPr>
            <a:spLocks noGrp="1"/>
          </p:cNvSpPr>
          <p:nvPr>
            <p:ph type="dt" sz="half" idx="10"/>
          </p:nvPr>
        </p:nvSpPr>
        <p:spPr/>
        <p:txBody>
          <a:bodyPr/>
          <a:lstStyle>
            <a:lvl1pPr>
              <a:defRPr/>
            </a:lvl1pPr>
          </a:lstStyle>
          <a:p>
            <a:pPr>
              <a:defRPr/>
            </a:pPr>
            <a:fld id="{802F4A01-394B-407B-9F57-80056D2D01DA}" type="datetimeFigureOut">
              <a:rPr lang="en-CA"/>
              <a:pPr>
                <a:defRPr/>
              </a:pPr>
              <a:t>2024-02-26</a:t>
            </a:fld>
            <a:endParaRPr lang="en-CA"/>
          </a:p>
        </p:txBody>
      </p:sp>
      <p:sp>
        <p:nvSpPr>
          <p:cNvPr id="4" name="Footer Placeholder 2">
            <a:extLst>
              <a:ext uri="{FF2B5EF4-FFF2-40B4-BE49-F238E27FC236}">
                <a16:creationId xmlns:a16="http://schemas.microsoft.com/office/drawing/2014/main" id="{73E637AF-F85D-409B-3006-60DBA80DC970}"/>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3084B784-7980-B815-BFD4-628A61630BCC}"/>
              </a:ext>
            </a:extLst>
          </p:cNvPr>
          <p:cNvSpPr>
            <a:spLocks noGrp="1"/>
          </p:cNvSpPr>
          <p:nvPr>
            <p:ph type="sldNum" sz="quarter" idx="12"/>
          </p:nvPr>
        </p:nvSpPr>
        <p:spPr/>
        <p:txBody>
          <a:bodyPr/>
          <a:lstStyle>
            <a:lvl1pPr>
              <a:defRPr/>
            </a:lvl1pPr>
          </a:lstStyle>
          <a:p>
            <a:pPr>
              <a:defRPr/>
            </a:pPr>
            <a:fld id="{473737AD-1DE6-41A7-8AFE-BC56A1A88D11}" type="slidenum">
              <a:rPr lang="en-CA" altLang="en-US"/>
              <a:pPr>
                <a:defRPr/>
              </a:pPr>
              <a:t>‹#›</a:t>
            </a:fld>
            <a:endParaRPr lang="en-CA" altLang="en-US"/>
          </a:p>
        </p:txBody>
      </p:sp>
    </p:spTree>
    <p:extLst>
      <p:ext uri="{BB962C8B-B14F-4D97-AF65-F5344CB8AC3E}">
        <p14:creationId xmlns:p14="http://schemas.microsoft.com/office/powerpoint/2010/main" val="266816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2A2AE905-C929-832E-4D1A-564A2C82F81E}"/>
              </a:ext>
            </a:extLst>
          </p:cNvPr>
          <p:cNvSpPr>
            <a:spLocks noGrp="1"/>
          </p:cNvSpPr>
          <p:nvPr>
            <p:ph type="dt" sz="half" idx="10"/>
          </p:nvPr>
        </p:nvSpPr>
        <p:spPr/>
        <p:txBody>
          <a:bodyPr rtlCol="0"/>
          <a:lstStyle>
            <a:lvl1pPr>
              <a:defRPr/>
            </a:lvl1pPr>
          </a:lstStyle>
          <a:p>
            <a:pPr>
              <a:defRPr/>
            </a:pPr>
            <a:fld id="{41B2D5BB-6731-43EE-8A95-C6E5F6D33EDA}" type="datetimeFigureOut">
              <a:rPr lang="en-CA"/>
              <a:pPr>
                <a:defRPr/>
              </a:pPr>
              <a:t>2024-02-26</a:t>
            </a:fld>
            <a:endParaRPr lang="en-CA"/>
          </a:p>
        </p:txBody>
      </p:sp>
      <p:sp>
        <p:nvSpPr>
          <p:cNvPr id="4" name="Slide Number Placeholder 6">
            <a:extLst>
              <a:ext uri="{FF2B5EF4-FFF2-40B4-BE49-F238E27FC236}">
                <a16:creationId xmlns:a16="http://schemas.microsoft.com/office/drawing/2014/main" id="{97DB44AD-5F98-F622-4520-64897BED4636}"/>
              </a:ext>
            </a:extLst>
          </p:cNvPr>
          <p:cNvSpPr>
            <a:spLocks noGrp="1"/>
          </p:cNvSpPr>
          <p:nvPr>
            <p:ph type="sldNum" sz="quarter" idx="11"/>
          </p:nvPr>
        </p:nvSpPr>
        <p:spPr/>
        <p:txBody>
          <a:bodyPr/>
          <a:lstStyle>
            <a:lvl1pPr>
              <a:defRPr smtClean="0"/>
            </a:lvl1pPr>
          </a:lstStyle>
          <a:p>
            <a:pPr>
              <a:defRPr/>
            </a:pPr>
            <a:fld id="{53921732-326D-4A8C-A024-FE5C8494F91E}"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AB7AA2B4-6F9B-BC39-5C08-8A8668DC1E66}"/>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01209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89DE5DE6-D740-D5D9-460F-C4BD38B8B439}"/>
              </a:ext>
            </a:extLst>
          </p:cNvPr>
          <p:cNvSpPr>
            <a:spLocks noGrp="1"/>
          </p:cNvSpPr>
          <p:nvPr>
            <p:ph type="dt" sz="half" idx="10"/>
          </p:nvPr>
        </p:nvSpPr>
        <p:spPr/>
        <p:txBody>
          <a:bodyPr/>
          <a:lstStyle>
            <a:lvl1pPr>
              <a:defRPr/>
            </a:lvl1pPr>
          </a:lstStyle>
          <a:p>
            <a:pPr>
              <a:defRPr/>
            </a:pPr>
            <a:fld id="{0B6A3ADF-30D5-47DC-91AD-A5E2B54D30E0}" type="datetimeFigureOut">
              <a:rPr lang="en-CA"/>
              <a:pPr>
                <a:defRPr/>
              </a:pPr>
              <a:t>2024-02-26</a:t>
            </a:fld>
            <a:endParaRPr lang="en-CA"/>
          </a:p>
        </p:txBody>
      </p:sp>
      <p:sp>
        <p:nvSpPr>
          <p:cNvPr id="3" name="Footer Placeholder 2">
            <a:extLst>
              <a:ext uri="{FF2B5EF4-FFF2-40B4-BE49-F238E27FC236}">
                <a16:creationId xmlns:a16="http://schemas.microsoft.com/office/drawing/2014/main" id="{C91EFBC5-4214-D444-FDBE-00ADE0D79987}"/>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ABBC1611-D732-0059-A1DE-B2D652E360D4}"/>
              </a:ext>
            </a:extLst>
          </p:cNvPr>
          <p:cNvSpPr>
            <a:spLocks noGrp="1"/>
          </p:cNvSpPr>
          <p:nvPr>
            <p:ph type="sldNum" sz="quarter" idx="12"/>
          </p:nvPr>
        </p:nvSpPr>
        <p:spPr/>
        <p:txBody>
          <a:bodyPr/>
          <a:lstStyle>
            <a:lvl1pPr>
              <a:defRPr/>
            </a:lvl1pPr>
          </a:lstStyle>
          <a:p>
            <a:pPr>
              <a:defRPr/>
            </a:pPr>
            <a:fld id="{3734875D-BAC1-4569-84DB-1A6DFA97FAB0}" type="slidenum">
              <a:rPr lang="en-CA" altLang="en-US"/>
              <a:pPr>
                <a:defRPr/>
              </a:pPr>
              <a:t>‹#›</a:t>
            </a:fld>
            <a:endParaRPr lang="en-CA" altLang="en-US"/>
          </a:p>
        </p:txBody>
      </p:sp>
    </p:spTree>
    <p:extLst>
      <p:ext uri="{BB962C8B-B14F-4D97-AF65-F5344CB8AC3E}">
        <p14:creationId xmlns:p14="http://schemas.microsoft.com/office/powerpoint/2010/main" val="378919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7374CC88-8357-516A-9BB5-EA54A460B74D}"/>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a:extLst>
              <a:ext uri="{FF2B5EF4-FFF2-40B4-BE49-F238E27FC236}">
                <a16:creationId xmlns:a16="http://schemas.microsoft.com/office/drawing/2014/main" id="{0568C61D-FF38-7696-E0A7-70EB71F7339A}"/>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16">
            <a:extLst>
              <a:ext uri="{FF2B5EF4-FFF2-40B4-BE49-F238E27FC236}">
                <a16:creationId xmlns:a16="http://schemas.microsoft.com/office/drawing/2014/main" id="{0F8F5FA4-6120-2799-F78A-CC286C02E5F6}"/>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7">
            <a:extLst>
              <a:ext uri="{FF2B5EF4-FFF2-40B4-BE49-F238E27FC236}">
                <a16:creationId xmlns:a16="http://schemas.microsoft.com/office/drawing/2014/main" id="{7F0F9968-E8FF-5E24-1E8C-0C5D84BB3C17}"/>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0DC8F645-D58D-7056-8477-B95E495E9B8A}"/>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9">
            <a:extLst>
              <a:ext uri="{FF2B5EF4-FFF2-40B4-BE49-F238E27FC236}">
                <a16:creationId xmlns:a16="http://schemas.microsoft.com/office/drawing/2014/main" id="{5237F62A-51D1-F727-9BBD-5B6C38145BC6}"/>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ED51318E-E639-8E5E-9088-61E2635FD385}"/>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8A738FBD-2467-CDA7-3E7D-6EBFE460B46D}"/>
              </a:ext>
            </a:extLst>
          </p:cNvPr>
          <p:cNvSpPr>
            <a:spLocks noGrp="1"/>
          </p:cNvSpPr>
          <p:nvPr>
            <p:ph type="dt" sz="half" idx="10"/>
          </p:nvPr>
        </p:nvSpPr>
        <p:spPr/>
        <p:txBody>
          <a:bodyPr rtlCol="0"/>
          <a:lstStyle>
            <a:lvl1pPr>
              <a:defRPr/>
            </a:lvl1pPr>
          </a:lstStyle>
          <a:p>
            <a:pPr>
              <a:defRPr/>
            </a:pPr>
            <a:fld id="{442F4393-2762-4FDF-9337-7A5C501ADB13}" type="datetimeFigureOut">
              <a:rPr lang="en-CA"/>
              <a:pPr>
                <a:defRPr/>
              </a:pPr>
              <a:t>2024-02-26</a:t>
            </a:fld>
            <a:endParaRPr lang="en-CA"/>
          </a:p>
        </p:txBody>
      </p:sp>
      <p:sp>
        <p:nvSpPr>
          <p:cNvPr id="12" name="Slide Number Placeholder 21">
            <a:extLst>
              <a:ext uri="{FF2B5EF4-FFF2-40B4-BE49-F238E27FC236}">
                <a16:creationId xmlns:a16="http://schemas.microsoft.com/office/drawing/2014/main" id="{1E49E0CB-81CE-4DFC-7538-8775C8741EE8}"/>
              </a:ext>
            </a:extLst>
          </p:cNvPr>
          <p:cNvSpPr>
            <a:spLocks noGrp="1"/>
          </p:cNvSpPr>
          <p:nvPr>
            <p:ph type="sldNum" sz="quarter" idx="11"/>
          </p:nvPr>
        </p:nvSpPr>
        <p:spPr/>
        <p:txBody>
          <a:bodyPr/>
          <a:lstStyle>
            <a:lvl1pPr>
              <a:defRPr smtClean="0"/>
            </a:lvl1pPr>
          </a:lstStyle>
          <a:p>
            <a:pPr>
              <a:defRPr/>
            </a:pPr>
            <a:fld id="{4047983A-D1DE-41AD-B53A-1DF435FE256E}" type="slidenum">
              <a:rPr lang="en-CA" altLang="en-US"/>
              <a:pPr>
                <a:defRPr/>
              </a:pPr>
              <a:t>‹#›</a:t>
            </a:fld>
            <a:endParaRPr lang="en-CA" altLang="en-US"/>
          </a:p>
        </p:txBody>
      </p:sp>
      <p:sp>
        <p:nvSpPr>
          <p:cNvPr id="13" name="Footer Placeholder 22">
            <a:extLst>
              <a:ext uri="{FF2B5EF4-FFF2-40B4-BE49-F238E27FC236}">
                <a16:creationId xmlns:a16="http://schemas.microsoft.com/office/drawing/2014/main" id="{00165A39-BC40-3F90-FD3F-BE53CF6F8813}"/>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43638666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EB008224-5EA1-98EB-AE6D-2159E3A9D635}"/>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B6FC9877-F77B-6913-4D61-93D662E1F711}"/>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15A43607-A427-B4A6-8979-96818033E4B1}"/>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994D4009-0C51-8905-FE2C-B36F5951988F}"/>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659789F6-099A-71EB-2188-E95C7C48CE6F}"/>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15EF4696-D103-7C3D-1876-B5BB8CD1EB26}"/>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F273B7D2-7A16-7BC7-055A-4A9C868D085C}"/>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9E1447C2-3AA7-68D0-FEA5-6B38DC92593E}"/>
              </a:ext>
            </a:extLst>
          </p:cNvPr>
          <p:cNvSpPr>
            <a:spLocks noGrp="1"/>
          </p:cNvSpPr>
          <p:nvPr>
            <p:ph type="dt" sz="half" idx="10"/>
          </p:nvPr>
        </p:nvSpPr>
        <p:spPr/>
        <p:txBody>
          <a:bodyPr rtlCol="0"/>
          <a:lstStyle>
            <a:lvl1pPr>
              <a:defRPr/>
            </a:lvl1pPr>
          </a:lstStyle>
          <a:p>
            <a:pPr>
              <a:defRPr/>
            </a:pPr>
            <a:fld id="{B0365574-D76C-4E09-9E05-EA8757575902}" type="datetimeFigureOut">
              <a:rPr lang="en-CA"/>
              <a:pPr>
                <a:defRPr/>
              </a:pPr>
              <a:t>2024-02-26</a:t>
            </a:fld>
            <a:endParaRPr lang="en-CA"/>
          </a:p>
        </p:txBody>
      </p:sp>
      <p:sp>
        <p:nvSpPr>
          <p:cNvPr id="13" name="Slide Number Placeholder 17">
            <a:extLst>
              <a:ext uri="{FF2B5EF4-FFF2-40B4-BE49-F238E27FC236}">
                <a16:creationId xmlns:a16="http://schemas.microsoft.com/office/drawing/2014/main" id="{54356E02-7694-03A6-CBF9-97533459E6D0}"/>
              </a:ext>
            </a:extLst>
          </p:cNvPr>
          <p:cNvSpPr>
            <a:spLocks noGrp="1"/>
          </p:cNvSpPr>
          <p:nvPr>
            <p:ph type="sldNum" sz="quarter" idx="11"/>
          </p:nvPr>
        </p:nvSpPr>
        <p:spPr/>
        <p:txBody>
          <a:bodyPr/>
          <a:lstStyle>
            <a:lvl1pPr>
              <a:defRPr smtClean="0"/>
            </a:lvl1pPr>
          </a:lstStyle>
          <a:p>
            <a:pPr>
              <a:defRPr/>
            </a:pPr>
            <a:fld id="{E91104A7-7060-4D43-8869-FF53AB1D4039}"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4AF31B5F-B014-D031-769C-5E2924D1F2D7}"/>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43143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7F7AA559-ADBF-2B92-2995-A886994A2E46}"/>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0A526468-9B65-BA16-61C5-04C850901C35}"/>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382E78D1-8C64-3CB7-89F4-2687A5C6F541}"/>
              </a:ext>
            </a:extLst>
          </p:cNvPr>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7F7EDBC-94CC-9C16-2589-5F07213A34FE}"/>
              </a:ext>
            </a:extLst>
          </p:cNvPr>
          <p:cNvSpPr>
            <a:spLocks noGrp="1"/>
          </p:cNvSpPr>
          <p:nvPr>
            <p:ph type="dt" sz="half" idx="2"/>
          </p:nvPr>
        </p:nvSpPr>
        <p:spPr>
          <a:xfrm rot="5400000">
            <a:off x="10453688" y="1017588"/>
            <a:ext cx="2011362" cy="51276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BFE4CD95-528E-4763-AB88-FDF375A4F00C}" type="datetimeFigureOut">
              <a:rPr lang="en-CA"/>
              <a:pPr>
                <a:defRPr/>
              </a:pPr>
              <a:t>2024-02-26</a:t>
            </a:fld>
            <a:endParaRPr lang="en-CA"/>
          </a:p>
        </p:txBody>
      </p:sp>
      <p:sp>
        <p:nvSpPr>
          <p:cNvPr id="3" name="Footer Placeholder 2">
            <a:extLst>
              <a:ext uri="{FF2B5EF4-FFF2-40B4-BE49-F238E27FC236}">
                <a16:creationId xmlns:a16="http://schemas.microsoft.com/office/drawing/2014/main" id="{09307456-F511-E05D-EFA1-2B2506DC9E89}"/>
              </a:ext>
            </a:extLst>
          </p:cNvPr>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EEE04871-1A5F-6C51-F4D9-3ED272682F9F}"/>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B439E27E-20B9-2D27-BD00-ADE87AF261DF}"/>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B66A6236-B411-9516-4C2F-5732C48B423B}"/>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4B22640F-A085-2B9D-06EC-FF81E48F3A65}"/>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60532CD1-5307-ED84-3870-898BB0633C34}"/>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B1C191CA-34DF-7BA6-95E3-3A3D3C852230}"/>
              </a:ext>
            </a:extLst>
          </p:cNvPr>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E5503FF5-2B6E-43F4-80D7-4C2F605E188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899" r:id="rId4"/>
    <p:sldLayoutId id="2147483900" r:id="rId5"/>
    <p:sldLayoutId id="2147483907" r:id="rId6"/>
    <p:sldLayoutId id="2147483901" r:id="rId7"/>
    <p:sldLayoutId id="2147483908" r:id="rId8"/>
    <p:sldLayoutId id="2147483909" r:id="rId9"/>
    <p:sldLayoutId id="2147483902" r:id="rId10"/>
    <p:sldLayoutId id="2147483903"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2.wmf"/><Relationship Id="rId18" Type="http://schemas.openxmlformats.org/officeDocument/2006/relationships/oleObject" Target="../embeddings/oleObject35.bin"/><Relationship Id="rId26" Type="http://schemas.openxmlformats.org/officeDocument/2006/relationships/oleObject" Target="../embeddings/oleObject39.bin"/><Relationship Id="rId3" Type="http://schemas.openxmlformats.org/officeDocument/2006/relationships/notesSlide" Target="../notesSlides/notesSlide10.xml"/><Relationship Id="rId21" Type="http://schemas.openxmlformats.org/officeDocument/2006/relationships/image" Target="../media/image36.wmf"/><Relationship Id="rId7" Type="http://schemas.openxmlformats.org/officeDocument/2006/relationships/image" Target="../media/image29.wmf"/><Relationship Id="rId12" Type="http://schemas.openxmlformats.org/officeDocument/2006/relationships/oleObject" Target="../embeddings/oleObject32.bin"/><Relationship Id="rId17" Type="http://schemas.openxmlformats.org/officeDocument/2006/relationships/image" Target="../media/image34.wmf"/><Relationship Id="rId25"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34.bin"/><Relationship Id="rId20" Type="http://schemas.openxmlformats.org/officeDocument/2006/relationships/oleObject" Target="../embeddings/oleObject36.bin"/><Relationship Id="rId29" Type="http://schemas.openxmlformats.org/officeDocument/2006/relationships/image" Target="../media/image40.wmf"/><Relationship Id="rId1" Type="http://schemas.openxmlformats.org/officeDocument/2006/relationships/tags" Target="../tags/tag11.xml"/><Relationship Id="rId6" Type="http://schemas.openxmlformats.org/officeDocument/2006/relationships/oleObject" Target="../embeddings/oleObject29.bin"/><Relationship Id="rId11" Type="http://schemas.openxmlformats.org/officeDocument/2006/relationships/image" Target="../media/image31.wmf"/><Relationship Id="rId24" Type="http://schemas.openxmlformats.org/officeDocument/2006/relationships/oleObject" Target="../embeddings/oleObject38.bin"/><Relationship Id="rId5" Type="http://schemas.openxmlformats.org/officeDocument/2006/relationships/image" Target="../media/image28.wmf"/><Relationship Id="rId15" Type="http://schemas.openxmlformats.org/officeDocument/2006/relationships/image" Target="../media/image33.wmf"/><Relationship Id="rId23" Type="http://schemas.openxmlformats.org/officeDocument/2006/relationships/image" Target="../media/image37.wmf"/><Relationship Id="rId28" Type="http://schemas.openxmlformats.org/officeDocument/2006/relationships/oleObject" Target="../embeddings/oleObject40.bin"/><Relationship Id="rId10" Type="http://schemas.openxmlformats.org/officeDocument/2006/relationships/oleObject" Target="../embeddings/oleObject31.bin"/><Relationship Id="rId19" Type="http://schemas.openxmlformats.org/officeDocument/2006/relationships/image" Target="../media/image35.wmf"/><Relationship Id="rId4" Type="http://schemas.openxmlformats.org/officeDocument/2006/relationships/oleObject" Target="../embeddings/oleObject28.bin"/><Relationship Id="rId9" Type="http://schemas.openxmlformats.org/officeDocument/2006/relationships/image" Target="../media/image30.wmf"/><Relationship Id="rId14" Type="http://schemas.openxmlformats.org/officeDocument/2006/relationships/oleObject" Target="../embeddings/oleObject33.bin"/><Relationship Id="rId22" Type="http://schemas.openxmlformats.org/officeDocument/2006/relationships/oleObject" Target="../embeddings/oleObject37.bin"/><Relationship Id="rId27" Type="http://schemas.openxmlformats.org/officeDocument/2006/relationships/image" Target="../media/image39.wmf"/></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1.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6.wmf"/><Relationship Id="rId4"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1.wmf"/><Relationship Id="rId18" Type="http://schemas.openxmlformats.org/officeDocument/2006/relationships/oleObject" Target="../embeddings/oleObject49.bin"/><Relationship Id="rId3" Type="http://schemas.openxmlformats.org/officeDocument/2006/relationships/notesSlide" Target="../notesSlides/notesSlide19.xml"/><Relationship Id="rId7" Type="http://schemas.openxmlformats.org/officeDocument/2006/relationships/image" Target="../media/image48.wmf"/><Relationship Id="rId12" Type="http://schemas.openxmlformats.org/officeDocument/2006/relationships/oleObject" Target="../embeddings/oleObject46.bin"/><Relationship Id="rId17"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tags" Target="../tags/tag20.xml"/><Relationship Id="rId6" Type="http://schemas.openxmlformats.org/officeDocument/2006/relationships/oleObject" Target="../embeddings/oleObject43.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45.bin"/><Relationship Id="rId19" Type="http://schemas.openxmlformats.org/officeDocument/2006/relationships/image" Target="../media/image54.wmf"/><Relationship Id="rId4" Type="http://schemas.openxmlformats.org/officeDocument/2006/relationships/oleObject" Target="../embeddings/oleObject42.bin"/><Relationship Id="rId9" Type="http://schemas.openxmlformats.org/officeDocument/2006/relationships/image" Target="../media/image49.wmf"/><Relationship Id="rId14" Type="http://schemas.openxmlformats.org/officeDocument/2006/relationships/oleObject" Target="../embeddings/oleObject47.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22.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oleObject" Target="../embeddings/oleObject51.bin"/><Relationship Id="rId11" Type="http://schemas.openxmlformats.org/officeDocument/2006/relationships/image" Target="../media/image57.wmf"/><Relationship Id="rId5" Type="http://schemas.openxmlformats.org/officeDocument/2006/relationships/image" Target="../media/image31.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62.wmf"/><Relationship Id="rId3" Type="http://schemas.openxmlformats.org/officeDocument/2006/relationships/notesSlide" Target="../notesSlides/notesSlide23.xml"/><Relationship Id="rId7" Type="http://schemas.openxmlformats.org/officeDocument/2006/relationships/image" Target="../media/image59.wmf"/><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oleObject" Target="../embeddings/oleObject55.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0.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oleObject" Target="../embeddings/oleObject60.bin"/><Relationship Id="rId5" Type="http://schemas.openxmlformats.org/officeDocument/2006/relationships/image" Target="../media/image63.wmf"/><Relationship Id="rId4" Type="http://schemas.openxmlformats.org/officeDocument/2006/relationships/oleObject" Target="../embeddings/oleObject5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65.wmf"/><Relationship Id="rId4" Type="http://schemas.openxmlformats.org/officeDocument/2006/relationships/oleObject" Target="../embeddings/oleObject6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66.wmf"/><Relationship Id="rId4" Type="http://schemas.openxmlformats.org/officeDocument/2006/relationships/oleObject" Target="../embeddings/oleObject6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1.wmf"/><Relationship Id="rId3" Type="http://schemas.openxmlformats.org/officeDocument/2006/relationships/notesSlide" Target="../notesSlides/notesSlide30.xml"/><Relationship Id="rId7" Type="http://schemas.openxmlformats.org/officeDocument/2006/relationships/image" Target="../media/image68.wmf"/><Relationship Id="rId12"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oleObject" Target="../embeddings/oleObject64.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9.wmf"/><Relationship Id="rId14" Type="http://schemas.openxmlformats.org/officeDocument/2006/relationships/oleObject" Target="../embeddings/oleObject6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5.wmf"/><Relationship Id="rId18" Type="http://schemas.openxmlformats.org/officeDocument/2006/relationships/oleObject" Target="../embeddings/oleObject76.bin"/><Relationship Id="rId26" Type="http://schemas.openxmlformats.org/officeDocument/2006/relationships/oleObject" Target="../embeddings/oleObject80.bin"/><Relationship Id="rId3" Type="http://schemas.openxmlformats.org/officeDocument/2006/relationships/notesSlide" Target="../notesSlides/notesSlide32.xml"/><Relationship Id="rId21" Type="http://schemas.openxmlformats.org/officeDocument/2006/relationships/image" Target="../media/image79.wmf"/><Relationship Id="rId7" Type="http://schemas.openxmlformats.org/officeDocument/2006/relationships/image" Target="../media/image73.wmf"/><Relationship Id="rId12" Type="http://schemas.openxmlformats.org/officeDocument/2006/relationships/oleObject" Target="../embeddings/oleObject73.bin"/><Relationship Id="rId17" Type="http://schemas.openxmlformats.org/officeDocument/2006/relationships/image" Target="../media/image77.wmf"/><Relationship Id="rId25"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oleObject" Target="../embeddings/oleObject75.bin"/><Relationship Id="rId20" Type="http://schemas.openxmlformats.org/officeDocument/2006/relationships/oleObject" Target="../embeddings/oleObject77.bin"/><Relationship Id="rId1" Type="http://schemas.openxmlformats.org/officeDocument/2006/relationships/tags" Target="../tags/tag33.xml"/><Relationship Id="rId6" Type="http://schemas.openxmlformats.org/officeDocument/2006/relationships/oleObject" Target="../embeddings/oleObject70.bin"/><Relationship Id="rId11" Type="http://schemas.openxmlformats.org/officeDocument/2006/relationships/image" Target="../media/image68.wmf"/><Relationship Id="rId24" Type="http://schemas.openxmlformats.org/officeDocument/2006/relationships/oleObject" Target="../embeddings/oleObject79.bin"/><Relationship Id="rId5" Type="http://schemas.openxmlformats.org/officeDocument/2006/relationships/image" Target="../media/image67.wmf"/><Relationship Id="rId15" Type="http://schemas.openxmlformats.org/officeDocument/2006/relationships/image" Target="../media/image76.wmf"/><Relationship Id="rId23" Type="http://schemas.openxmlformats.org/officeDocument/2006/relationships/image" Target="../media/image80.wmf"/><Relationship Id="rId28" Type="http://schemas.openxmlformats.org/officeDocument/2006/relationships/oleObject" Target="../embeddings/oleObject81.bin"/><Relationship Id="rId10" Type="http://schemas.openxmlformats.org/officeDocument/2006/relationships/oleObject" Target="../embeddings/oleObject72.bin"/><Relationship Id="rId19" Type="http://schemas.openxmlformats.org/officeDocument/2006/relationships/image" Target="../media/image78.wmf"/><Relationship Id="rId4" Type="http://schemas.openxmlformats.org/officeDocument/2006/relationships/oleObject" Target="../embeddings/oleObject69.bin"/><Relationship Id="rId9" Type="http://schemas.openxmlformats.org/officeDocument/2006/relationships/image" Target="../media/image74.wmf"/><Relationship Id="rId14" Type="http://schemas.openxmlformats.org/officeDocument/2006/relationships/oleObject" Target="../embeddings/oleObject74.bin"/><Relationship Id="rId22" Type="http://schemas.openxmlformats.org/officeDocument/2006/relationships/oleObject" Target="../embeddings/oleObject78.bin"/><Relationship Id="rId27" Type="http://schemas.openxmlformats.org/officeDocument/2006/relationships/image" Target="../media/image8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87.wmf"/><Relationship Id="rId18" Type="http://schemas.openxmlformats.org/officeDocument/2006/relationships/oleObject" Target="../embeddings/oleObject89.bin"/><Relationship Id="rId3" Type="http://schemas.openxmlformats.org/officeDocument/2006/relationships/notesSlide" Target="../notesSlides/notesSlide33.xml"/><Relationship Id="rId7" Type="http://schemas.openxmlformats.org/officeDocument/2006/relationships/image" Target="../media/image84.wmf"/><Relationship Id="rId12" Type="http://schemas.openxmlformats.org/officeDocument/2006/relationships/oleObject" Target="../embeddings/oleObject86.bin"/><Relationship Id="rId17" Type="http://schemas.openxmlformats.org/officeDocument/2006/relationships/image" Target="../media/image89.wmf"/><Relationship Id="rId2" Type="http://schemas.openxmlformats.org/officeDocument/2006/relationships/slideLayout" Target="../slideLayouts/slideLayout2.xml"/><Relationship Id="rId16" Type="http://schemas.openxmlformats.org/officeDocument/2006/relationships/oleObject" Target="../embeddings/oleObject88.bin"/><Relationship Id="rId20" Type="http://schemas.openxmlformats.org/officeDocument/2006/relationships/oleObject" Target="../embeddings/oleObject90.bin"/><Relationship Id="rId1" Type="http://schemas.openxmlformats.org/officeDocument/2006/relationships/tags" Target="../tags/tag34.xml"/><Relationship Id="rId6" Type="http://schemas.openxmlformats.org/officeDocument/2006/relationships/oleObject" Target="../embeddings/oleObject83.bin"/><Relationship Id="rId11" Type="http://schemas.openxmlformats.org/officeDocument/2006/relationships/image" Target="../media/image86.wmf"/><Relationship Id="rId5" Type="http://schemas.openxmlformats.org/officeDocument/2006/relationships/image" Target="../media/image83.wmf"/><Relationship Id="rId15" Type="http://schemas.openxmlformats.org/officeDocument/2006/relationships/image" Target="../media/image88.wmf"/><Relationship Id="rId10" Type="http://schemas.openxmlformats.org/officeDocument/2006/relationships/oleObject" Target="../embeddings/oleObject85.bin"/><Relationship Id="rId19" Type="http://schemas.openxmlformats.org/officeDocument/2006/relationships/image" Target="../media/image90.wmf"/><Relationship Id="rId4" Type="http://schemas.openxmlformats.org/officeDocument/2006/relationships/oleObject" Target="../embeddings/oleObject82.bin"/><Relationship Id="rId9" Type="http://schemas.openxmlformats.org/officeDocument/2006/relationships/image" Target="../media/image85.wmf"/><Relationship Id="rId14" Type="http://schemas.openxmlformats.org/officeDocument/2006/relationships/oleObject" Target="../embeddings/oleObject8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35.xml"/><Relationship Id="rId7"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36.xml"/><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93.png"/><Relationship Id="rId11" Type="http://schemas.openxmlformats.org/officeDocument/2006/relationships/image" Target="../media/image101.png"/><Relationship Id="rId5" Type="http://schemas.openxmlformats.org/officeDocument/2006/relationships/image" Target="../media/image92.png"/><Relationship Id="rId10" Type="http://schemas.openxmlformats.org/officeDocument/2006/relationships/image" Target="../media/image100.png"/><Relationship Id="rId4" Type="http://schemas.openxmlformats.org/officeDocument/2006/relationships/image" Target="../media/image91.png"/><Relationship Id="rId9"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s://www.geogebra.org/m/UsoH4eNl" TargetMode="Externa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106.wmf"/><Relationship Id="rId18" Type="http://schemas.openxmlformats.org/officeDocument/2006/relationships/oleObject" Target="../embeddings/oleObject98.bin"/><Relationship Id="rId3" Type="http://schemas.openxmlformats.org/officeDocument/2006/relationships/notesSlide" Target="../notesSlides/notesSlide38.xml"/><Relationship Id="rId7" Type="http://schemas.openxmlformats.org/officeDocument/2006/relationships/image" Target="../media/image67.wmf"/><Relationship Id="rId12" Type="http://schemas.openxmlformats.org/officeDocument/2006/relationships/oleObject" Target="../embeddings/oleObject95.bin"/><Relationship Id="rId17" Type="http://schemas.openxmlformats.org/officeDocument/2006/relationships/image" Target="../media/image108.wmf"/><Relationship Id="rId2" Type="http://schemas.openxmlformats.org/officeDocument/2006/relationships/slideLayout" Target="../slideLayouts/slideLayout2.xml"/><Relationship Id="rId16" Type="http://schemas.openxmlformats.org/officeDocument/2006/relationships/oleObject" Target="../embeddings/oleObject97.bin"/><Relationship Id="rId20" Type="http://schemas.openxmlformats.org/officeDocument/2006/relationships/oleObject" Target="../embeddings/oleObject99.bin"/><Relationship Id="rId1" Type="http://schemas.openxmlformats.org/officeDocument/2006/relationships/tags" Target="../tags/tag39.xml"/><Relationship Id="rId6" Type="http://schemas.openxmlformats.org/officeDocument/2006/relationships/oleObject" Target="../embeddings/oleObject92.bin"/><Relationship Id="rId11" Type="http://schemas.openxmlformats.org/officeDocument/2006/relationships/image" Target="../media/image105.wmf"/><Relationship Id="rId5" Type="http://schemas.openxmlformats.org/officeDocument/2006/relationships/image" Target="../media/image103.wmf"/><Relationship Id="rId15" Type="http://schemas.openxmlformats.org/officeDocument/2006/relationships/image" Target="../media/image107.wmf"/><Relationship Id="rId10" Type="http://schemas.openxmlformats.org/officeDocument/2006/relationships/oleObject" Target="../embeddings/oleObject94.bin"/><Relationship Id="rId19" Type="http://schemas.openxmlformats.org/officeDocument/2006/relationships/image" Target="../media/image109.wmf"/><Relationship Id="rId4" Type="http://schemas.openxmlformats.org/officeDocument/2006/relationships/oleObject" Target="../embeddings/oleObject91.bin"/><Relationship Id="rId9" Type="http://schemas.openxmlformats.org/officeDocument/2006/relationships/image" Target="../media/image104.wmf"/><Relationship Id="rId14" Type="http://schemas.openxmlformats.org/officeDocument/2006/relationships/oleObject" Target="../embeddings/oleObject96.bin"/></Relationships>
</file>

<file path=ppt/slides/_rels/slide3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notesSlide" Target="../notesSlides/notesSlide39.xml"/><Relationship Id="rId7"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oleObject" Target="../embeddings/oleObject101.bin"/><Relationship Id="rId5" Type="http://schemas.openxmlformats.org/officeDocument/2006/relationships/image" Target="../media/image110.wmf"/><Relationship Id="rId4" Type="http://schemas.openxmlformats.org/officeDocument/2006/relationships/oleObject" Target="../embeddings/oleObject100.bin"/><Relationship Id="rId9" Type="http://schemas.openxmlformats.org/officeDocument/2006/relationships/image" Target="../media/image1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18.wmf"/><Relationship Id="rId18" Type="http://schemas.openxmlformats.org/officeDocument/2006/relationships/oleObject" Target="../embeddings/oleObject109.bin"/><Relationship Id="rId3" Type="http://schemas.openxmlformats.org/officeDocument/2006/relationships/notesSlide" Target="../notesSlides/notesSlide41.xml"/><Relationship Id="rId21" Type="http://schemas.openxmlformats.org/officeDocument/2006/relationships/image" Target="../media/image122.wmf"/><Relationship Id="rId7" Type="http://schemas.openxmlformats.org/officeDocument/2006/relationships/image" Target="../media/image115.wmf"/><Relationship Id="rId12" Type="http://schemas.openxmlformats.org/officeDocument/2006/relationships/oleObject" Target="../embeddings/oleObject106.bin"/><Relationship Id="rId17" Type="http://schemas.openxmlformats.org/officeDocument/2006/relationships/image" Target="../media/image120.wmf"/><Relationship Id="rId25" Type="http://schemas.openxmlformats.org/officeDocument/2006/relationships/image" Target="../media/image124.png"/><Relationship Id="rId2" Type="http://schemas.openxmlformats.org/officeDocument/2006/relationships/slideLayout" Target="../slideLayouts/slideLayout2.xml"/><Relationship Id="rId16" Type="http://schemas.openxmlformats.org/officeDocument/2006/relationships/oleObject" Target="../embeddings/oleObject108.bin"/><Relationship Id="rId20" Type="http://schemas.openxmlformats.org/officeDocument/2006/relationships/oleObject" Target="../embeddings/oleObject110.bin"/><Relationship Id="rId1" Type="http://schemas.openxmlformats.org/officeDocument/2006/relationships/tags" Target="../tags/tag42.xml"/><Relationship Id="rId6" Type="http://schemas.openxmlformats.org/officeDocument/2006/relationships/oleObject" Target="../embeddings/oleObject103.bin"/><Relationship Id="rId11" Type="http://schemas.openxmlformats.org/officeDocument/2006/relationships/image" Target="../media/image117.wmf"/><Relationship Id="rId24" Type="http://schemas.openxmlformats.org/officeDocument/2006/relationships/image" Target="../media/image123.wmf"/><Relationship Id="rId5" Type="http://schemas.openxmlformats.org/officeDocument/2006/relationships/image" Target="../media/image114.wmf"/><Relationship Id="rId15" Type="http://schemas.openxmlformats.org/officeDocument/2006/relationships/image" Target="../media/image119.wmf"/><Relationship Id="rId23" Type="http://schemas.openxmlformats.org/officeDocument/2006/relationships/oleObject" Target="../embeddings/oleObject112.bin"/><Relationship Id="rId10" Type="http://schemas.openxmlformats.org/officeDocument/2006/relationships/oleObject" Target="../embeddings/oleObject105.bin"/><Relationship Id="rId19" Type="http://schemas.openxmlformats.org/officeDocument/2006/relationships/image" Target="../media/image121.wmf"/><Relationship Id="rId4" Type="http://schemas.openxmlformats.org/officeDocument/2006/relationships/oleObject" Target="../embeddings/oleObject102.bin"/><Relationship Id="rId9" Type="http://schemas.openxmlformats.org/officeDocument/2006/relationships/image" Target="../media/image116.wmf"/><Relationship Id="rId14" Type="http://schemas.openxmlformats.org/officeDocument/2006/relationships/oleObject" Target="../embeddings/oleObject107.bin"/><Relationship Id="rId22" Type="http://schemas.openxmlformats.org/officeDocument/2006/relationships/oleObject" Target="../embeddings/oleObject11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125.wmf"/><Relationship Id="rId4" Type="http://schemas.openxmlformats.org/officeDocument/2006/relationships/oleObject" Target="../embeddings/oleObject11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13" Type="http://schemas.openxmlformats.org/officeDocument/2006/relationships/image" Target="../media/image11.wmf"/><Relationship Id="rId18" Type="http://schemas.openxmlformats.org/officeDocument/2006/relationships/oleObject" Target="../embeddings/oleObject13.bin"/><Relationship Id="rId26" Type="http://schemas.openxmlformats.org/officeDocument/2006/relationships/oleObject" Target="../embeddings/oleObject17.bin"/><Relationship Id="rId3" Type="http://schemas.openxmlformats.org/officeDocument/2006/relationships/notesSlide" Target="../notesSlides/notesSlide6.xml"/><Relationship Id="rId21" Type="http://schemas.openxmlformats.org/officeDocument/2006/relationships/image" Target="../media/image15.wmf"/><Relationship Id="rId34" Type="http://schemas.openxmlformats.org/officeDocument/2006/relationships/image" Target="../media/image21.wmf"/><Relationship Id="rId7" Type="http://schemas.openxmlformats.org/officeDocument/2006/relationships/image" Target="../media/image8.wmf"/><Relationship Id="rId12" Type="http://schemas.openxmlformats.org/officeDocument/2006/relationships/oleObject" Target="../embeddings/oleObject10.bin"/><Relationship Id="rId17" Type="http://schemas.openxmlformats.org/officeDocument/2006/relationships/image" Target="../media/image13.wmf"/><Relationship Id="rId25" Type="http://schemas.openxmlformats.org/officeDocument/2006/relationships/image" Target="../media/image17.wmf"/><Relationship Id="rId33"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4.bin"/><Relationship Id="rId29" Type="http://schemas.openxmlformats.org/officeDocument/2006/relationships/image" Target="../media/image19.wmf"/><Relationship Id="rId1" Type="http://schemas.openxmlformats.org/officeDocument/2006/relationships/tags" Target="../tags/tag7.xml"/><Relationship Id="rId6" Type="http://schemas.openxmlformats.org/officeDocument/2006/relationships/oleObject" Target="../embeddings/oleObject7.bin"/><Relationship Id="rId11" Type="http://schemas.openxmlformats.org/officeDocument/2006/relationships/image" Target="../media/image10.wmf"/><Relationship Id="rId24" Type="http://schemas.openxmlformats.org/officeDocument/2006/relationships/oleObject" Target="../embeddings/oleObject16.bin"/><Relationship Id="rId32" Type="http://schemas.openxmlformats.org/officeDocument/2006/relationships/image" Target="../media/image20.wmf"/><Relationship Id="rId5" Type="http://schemas.openxmlformats.org/officeDocument/2006/relationships/image" Target="../media/image7.wmf"/><Relationship Id="rId15" Type="http://schemas.openxmlformats.org/officeDocument/2006/relationships/image" Target="../media/image12.wmf"/><Relationship Id="rId23" Type="http://schemas.openxmlformats.org/officeDocument/2006/relationships/image" Target="../media/image16.wmf"/><Relationship Id="rId28" Type="http://schemas.openxmlformats.org/officeDocument/2006/relationships/oleObject" Target="../embeddings/oleObject18.bin"/><Relationship Id="rId10" Type="http://schemas.openxmlformats.org/officeDocument/2006/relationships/oleObject" Target="../embeddings/oleObject9.bin"/><Relationship Id="rId19" Type="http://schemas.openxmlformats.org/officeDocument/2006/relationships/image" Target="../media/image14.wmf"/><Relationship Id="rId31" Type="http://schemas.openxmlformats.org/officeDocument/2006/relationships/oleObject" Target="../embeddings/oleObject20.bin"/><Relationship Id="rId4" Type="http://schemas.openxmlformats.org/officeDocument/2006/relationships/oleObject" Target="../embeddings/oleObject6.bin"/><Relationship Id="rId9" Type="http://schemas.openxmlformats.org/officeDocument/2006/relationships/image" Target="../media/image9.wmf"/><Relationship Id="rId14" Type="http://schemas.openxmlformats.org/officeDocument/2006/relationships/oleObject" Target="../embeddings/oleObject11.bin"/><Relationship Id="rId22" Type="http://schemas.openxmlformats.org/officeDocument/2006/relationships/oleObject" Target="../embeddings/oleObject15.bin"/><Relationship Id="rId27" Type="http://schemas.openxmlformats.org/officeDocument/2006/relationships/image" Target="../media/image18.wmf"/><Relationship Id="rId30" Type="http://schemas.openxmlformats.org/officeDocument/2006/relationships/oleObject" Target="../embeddings/oleObject19.bin"/><Relationship Id="rId8"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6.wmf"/><Relationship Id="rId3" Type="http://schemas.openxmlformats.org/officeDocument/2006/relationships/notesSlide" Target="../notesSlides/notesSlide7.xml"/><Relationship Id="rId7" Type="http://schemas.openxmlformats.org/officeDocument/2006/relationships/image" Target="../media/image23.w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oleObject" Target="../embeddings/oleObject23.bin"/><Relationship Id="rId11" Type="http://schemas.openxmlformats.org/officeDocument/2006/relationships/image" Target="../media/image25.wmf"/><Relationship Id="rId5" Type="http://schemas.openxmlformats.org/officeDocument/2006/relationships/image" Target="../media/image22.wmf"/><Relationship Id="rId15" Type="http://schemas.openxmlformats.org/officeDocument/2006/relationships/image" Target="../media/image27.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4.wmf"/><Relationship Id="rId14" Type="http://schemas.openxmlformats.org/officeDocument/2006/relationships/oleObject" Target="../embeddings/oleObject2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BB0C-7B4A-4D03-D1F3-836840D8C3E5}"/>
              </a:ext>
            </a:extLst>
          </p:cNvPr>
          <p:cNvSpPr>
            <a:spLocks noGrp="1"/>
          </p:cNvSpPr>
          <p:nvPr>
            <p:ph type="ctrTitle"/>
          </p:nvPr>
        </p:nvSpPr>
        <p:spPr>
          <a:xfrm>
            <a:off x="3810000" y="3124200"/>
            <a:ext cx="6172200" cy="1893888"/>
          </a:xfrm>
        </p:spPr>
        <p:txBody>
          <a:bodyPr>
            <a:normAutofit fontScale="90000"/>
          </a:bodyPr>
          <a:lstStyle/>
          <a:p>
            <a:pPr eaLnBrk="1" fontAlgn="auto" hangingPunct="1">
              <a:spcAft>
                <a:spcPts val="0"/>
              </a:spcAft>
              <a:defRPr/>
            </a:pPr>
            <a:r>
              <a:rPr lang="en-CA" dirty="0"/>
              <a:t>AP Statistics</a:t>
            </a:r>
            <a:br>
              <a:rPr lang="en-CA" dirty="0"/>
            </a:br>
            <a:r>
              <a:rPr lang="en-CA" dirty="0"/>
              <a:t>Chapter 8 REVIEW</a:t>
            </a:r>
            <a:br>
              <a:rPr lang="en-CA" dirty="0"/>
            </a:br>
            <a:r>
              <a:rPr lang="en-CA" dirty="0"/>
              <a:t>Binomial Distribution</a:t>
            </a:r>
            <a:br>
              <a:rPr lang="en-CA" dirty="0"/>
            </a:br>
            <a:r>
              <a:rPr lang="en-CA" dirty="0"/>
              <a:t>and </a:t>
            </a:r>
            <a:br>
              <a:rPr lang="en-CA" dirty="0"/>
            </a:br>
            <a:r>
              <a:rPr lang="en-CA" dirty="0"/>
              <a:t>Geometric Distribution</a:t>
            </a:r>
          </a:p>
        </p:txBody>
      </p:sp>
      <p:sp>
        <p:nvSpPr>
          <p:cNvPr id="9219" name="Subtitle 2">
            <a:extLst>
              <a:ext uri="{FF2B5EF4-FFF2-40B4-BE49-F238E27FC236}">
                <a16:creationId xmlns:a16="http://schemas.microsoft.com/office/drawing/2014/main" id="{9F77DBCE-4896-1FEF-07FD-28246EC83064}"/>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EE1CA0DC-9E51-ED54-9A1A-EBE86F6B3C4D}"/>
              </a:ext>
            </a:extLst>
          </p:cNvPr>
          <p:cNvSpPr>
            <a:spLocks noGrp="1"/>
          </p:cNvSpPr>
          <p:nvPr>
            <p:ph sz="quarter" idx="1"/>
          </p:nvPr>
        </p:nvSpPr>
        <p:spPr>
          <a:xfrm>
            <a:off x="1703388" y="333375"/>
            <a:ext cx="8569325" cy="6140450"/>
          </a:xfrm>
        </p:spPr>
        <p:txBody>
          <a:bodyPr/>
          <a:lstStyle/>
          <a:p>
            <a:pPr>
              <a:buFont typeface="Wingdings" panose="05000000000000000000" pitchFamily="2" charset="2"/>
              <a:buNone/>
            </a:pPr>
            <a:r>
              <a:rPr lang="en-CA" altLang="en-US" sz="2200"/>
              <a:t>a) </a:t>
            </a:r>
            <a:r>
              <a:rPr lang="en-CA" altLang="en-US" sz="1800">
                <a:solidFill>
                  <a:srgbClr val="FF0000"/>
                </a:solidFill>
              </a:rPr>
              <a:t>X = the number of people that approve of the BC’s governments spending in a sample of 500 people.  </a:t>
            </a:r>
          </a:p>
          <a:p>
            <a:pPr>
              <a:buFont typeface="Wingdings" panose="05000000000000000000" pitchFamily="2" charset="2"/>
              <a:buNone/>
            </a:pPr>
            <a:r>
              <a:rPr lang="en-CA" altLang="en-US" sz="1800">
                <a:solidFill>
                  <a:srgbClr val="FF0000"/>
                </a:solidFill>
              </a:rPr>
              <a:t>     X is </a:t>
            </a:r>
            <a:r>
              <a:rPr lang="en-CA" altLang="en-US" sz="1800" i="1">
                <a:solidFill>
                  <a:srgbClr val="FF0000"/>
                </a:solidFill>
              </a:rPr>
              <a:t>B(n,p)</a:t>
            </a:r>
            <a:r>
              <a:rPr lang="en-CA" altLang="en-US" sz="1800">
                <a:solidFill>
                  <a:srgbClr val="FF0000"/>
                </a:solidFill>
              </a:rPr>
              <a:t> because the four conditions are satisfied</a:t>
            </a:r>
            <a:br>
              <a:rPr lang="en-CA" altLang="en-US" sz="1800">
                <a:solidFill>
                  <a:srgbClr val="FF0000"/>
                </a:solidFill>
              </a:rPr>
            </a:br>
            <a:r>
              <a:rPr lang="en-CA" altLang="en-US" sz="1800">
                <a:solidFill>
                  <a:srgbClr val="FF0000"/>
                </a:solidFill>
              </a:rPr>
              <a:t>1. Each trial is independent</a:t>
            </a:r>
          </a:p>
          <a:p>
            <a:pPr>
              <a:buFont typeface="Wingdings" panose="05000000000000000000" pitchFamily="2" charset="2"/>
              <a:buNone/>
            </a:pPr>
            <a:r>
              <a:rPr lang="en-CA" altLang="en-US" sz="1800">
                <a:solidFill>
                  <a:srgbClr val="FF0000"/>
                </a:solidFill>
              </a:rPr>
              <a:t>	2. There are two outcomes: some approves </a:t>
            </a:r>
            <a:r>
              <a:rPr lang="en-CA" altLang="en-US" sz="1800" i="1">
                <a:solidFill>
                  <a:srgbClr val="FF0000"/>
                </a:solidFill>
              </a:rPr>
              <a:t>(p=0.65)</a:t>
            </a:r>
            <a:r>
              <a:rPr lang="en-CA" altLang="en-US" sz="1800">
                <a:solidFill>
                  <a:srgbClr val="FF0000"/>
                </a:solidFill>
              </a:rPr>
              <a:t> or disapproves </a:t>
            </a:r>
            <a:r>
              <a:rPr lang="en-CA" altLang="en-US" sz="1800" i="1">
                <a:solidFill>
                  <a:srgbClr val="FF0000"/>
                </a:solidFill>
              </a:rPr>
              <a:t>(q=0.35)</a:t>
            </a:r>
          </a:p>
          <a:p>
            <a:pPr>
              <a:buFont typeface="Wingdings" panose="05000000000000000000" pitchFamily="2" charset="2"/>
              <a:buNone/>
            </a:pPr>
            <a:r>
              <a:rPr lang="en-CA" altLang="en-US" sz="1800" i="1">
                <a:solidFill>
                  <a:srgbClr val="FF0000"/>
                </a:solidFill>
              </a:rPr>
              <a:t> 	</a:t>
            </a:r>
            <a:r>
              <a:rPr lang="en-CA" altLang="en-US" sz="1800">
                <a:solidFill>
                  <a:srgbClr val="FF0000"/>
                </a:solidFill>
              </a:rPr>
              <a:t>3. There is a fixed number of people interviewed (n=500)</a:t>
            </a:r>
          </a:p>
          <a:p>
            <a:pPr>
              <a:buFont typeface="Wingdings" panose="05000000000000000000" pitchFamily="2" charset="2"/>
              <a:buNone/>
            </a:pPr>
            <a:r>
              <a:rPr lang="en-CA" altLang="en-US" sz="1800">
                <a:solidFill>
                  <a:srgbClr val="FF0000"/>
                </a:solidFill>
              </a:rPr>
              <a:t>	4. The probability for success is the same in each trial</a:t>
            </a:r>
          </a:p>
          <a:p>
            <a:pPr>
              <a:buFont typeface="Wingdings" panose="05000000000000000000" pitchFamily="2" charset="2"/>
              <a:buNone/>
            </a:pPr>
            <a:endParaRPr lang="en-CA" altLang="en-US" sz="500"/>
          </a:p>
          <a:p>
            <a:pPr>
              <a:buFont typeface="Wingdings" panose="05000000000000000000" pitchFamily="2" charset="2"/>
              <a:buNone/>
            </a:pPr>
            <a:r>
              <a:rPr lang="en-CA" altLang="en-US" sz="2200"/>
              <a:t>b) </a:t>
            </a:r>
          </a:p>
          <a:p>
            <a:pPr>
              <a:buFont typeface="Wingdings" panose="05000000000000000000" pitchFamily="2" charset="2"/>
              <a:buNone/>
            </a:pPr>
            <a:endParaRPr lang="en-CA" altLang="en-US" sz="2200"/>
          </a:p>
          <a:p>
            <a:pPr>
              <a:buFont typeface="Wingdings" panose="05000000000000000000" pitchFamily="2" charset="2"/>
              <a:buNone/>
            </a:pPr>
            <a:r>
              <a:rPr lang="en-CA" altLang="en-US" sz="2200"/>
              <a:t>c)</a:t>
            </a:r>
          </a:p>
          <a:p>
            <a:pPr>
              <a:buFont typeface="Wingdings" panose="05000000000000000000" pitchFamily="2" charset="2"/>
              <a:buNone/>
            </a:pPr>
            <a:br>
              <a:rPr lang="en-CA" altLang="en-US" sz="2200"/>
            </a:br>
            <a:endParaRPr lang="en-CA" altLang="en-US" sz="2200"/>
          </a:p>
          <a:p>
            <a:pPr>
              <a:buFont typeface="Wingdings" panose="05000000000000000000" pitchFamily="2" charset="2"/>
              <a:buNone/>
            </a:pPr>
            <a:endParaRPr lang="en-CA" altLang="en-US" sz="2200"/>
          </a:p>
          <a:p>
            <a:pPr>
              <a:buFont typeface="Wingdings" panose="05000000000000000000" pitchFamily="2" charset="2"/>
              <a:buNone/>
            </a:pPr>
            <a:r>
              <a:rPr lang="en-CA" altLang="en-US" sz="2200"/>
              <a:t>d)</a:t>
            </a:r>
          </a:p>
        </p:txBody>
      </p:sp>
      <p:graphicFrame>
        <p:nvGraphicFramePr>
          <p:cNvPr id="5" name="Object 4">
            <a:extLst>
              <a:ext uri="{FF2B5EF4-FFF2-40B4-BE49-F238E27FC236}">
                <a16:creationId xmlns:a16="http://schemas.microsoft.com/office/drawing/2014/main" id="{F34C8085-0C1C-621F-88F7-8477F9F0F598}"/>
              </a:ext>
            </a:extLst>
          </p:cNvPr>
          <p:cNvGraphicFramePr>
            <a:graphicFrameLocks noChangeAspect="1"/>
          </p:cNvGraphicFramePr>
          <p:nvPr/>
        </p:nvGraphicFramePr>
        <p:xfrm>
          <a:off x="2208213" y="2852738"/>
          <a:ext cx="1727200" cy="479425"/>
        </p:xfrm>
        <a:graphic>
          <a:graphicData uri="http://schemas.openxmlformats.org/presentationml/2006/ole">
            <mc:AlternateContent xmlns:mc="http://schemas.openxmlformats.org/markup-compatibility/2006">
              <mc:Choice xmlns:v="urn:schemas-microsoft-com:vml" Requires="v">
                <p:oleObj name="Equation" r:id="rId4" imgW="914400" imgH="254000" progId="Equation.DSMT4">
                  <p:embed/>
                </p:oleObj>
              </mc:Choice>
              <mc:Fallback>
                <p:oleObj name="Equation" r:id="rId4" imgW="914400" imgH="254000" progId="Equation.DSMT4">
                  <p:embed/>
                  <p:pic>
                    <p:nvPicPr>
                      <p:cNvPr id="5" name="Object 4">
                        <a:extLst>
                          <a:ext uri="{FF2B5EF4-FFF2-40B4-BE49-F238E27FC236}">
                            <a16:creationId xmlns:a16="http://schemas.microsoft.com/office/drawing/2014/main" id="{F34C8085-0C1C-621F-88F7-8477F9F0F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2852738"/>
                        <a:ext cx="17272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9913E835-F4C8-914C-7B1E-CBA79B678FE7}"/>
              </a:ext>
            </a:extLst>
          </p:cNvPr>
          <p:cNvGraphicFramePr>
            <a:graphicFrameLocks noChangeAspect="1"/>
          </p:cNvGraphicFramePr>
          <p:nvPr/>
        </p:nvGraphicFramePr>
        <p:xfrm>
          <a:off x="3933825" y="2852738"/>
          <a:ext cx="3241675" cy="479425"/>
        </p:xfrm>
        <a:graphic>
          <a:graphicData uri="http://schemas.openxmlformats.org/presentationml/2006/ole">
            <mc:AlternateContent xmlns:mc="http://schemas.openxmlformats.org/markup-compatibility/2006">
              <mc:Choice xmlns:v="urn:schemas-microsoft-com:vml" Requires="v">
                <p:oleObj name="Equation" r:id="rId6" imgW="1714500" imgH="254000" progId="Equation.DSMT4">
                  <p:embed/>
                </p:oleObj>
              </mc:Choice>
              <mc:Fallback>
                <p:oleObj name="Equation" r:id="rId6" imgW="1714500" imgH="254000" progId="Equation.DSMT4">
                  <p:embed/>
                  <p:pic>
                    <p:nvPicPr>
                      <p:cNvPr id="6" name="Object 4">
                        <a:extLst>
                          <a:ext uri="{FF2B5EF4-FFF2-40B4-BE49-F238E27FC236}">
                            <a16:creationId xmlns:a16="http://schemas.microsoft.com/office/drawing/2014/main" id="{9913E835-F4C8-914C-7B1E-CBA79B678F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3825" y="2852738"/>
                        <a:ext cx="32416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FFE31D83-662A-F45C-1967-3A4574CBB835}"/>
              </a:ext>
            </a:extLst>
          </p:cNvPr>
          <p:cNvGraphicFramePr>
            <a:graphicFrameLocks noChangeAspect="1"/>
          </p:cNvGraphicFramePr>
          <p:nvPr/>
        </p:nvGraphicFramePr>
        <p:xfrm>
          <a:off x="7248525" y="2878138"/>
          <a:ext cx="1082675" cy="406400"/>
        </p:xfrm>
        <a:graphic>
          <a:graphicData uri="http://schemas.openxmlformats.org/presentationml/2006/ole">
            <mc:AlternateContent xmlns:mc="http://schemas.openxmlformats.org/markup-compatibility/2006">
              <mc:Choice xmlns:v="urn:schemas-microsoft-com:vml" Requires="v">
                <p:oleObj name="Equation" r:id="rId8" imgW="469696" imgH="177723" progId="Equation.DSMT4">
                  <p:embed/>
                </p:oleObj>
              </mc:Choice>
              <mc:Fallback>
                <p:oleObj name="Equation" r:id="rId8" imgW="469696" imgH="177723" progId="Equation.DSMT4">
                  <p:embed/>
                  <p:pic>
                    <p:nvPicPr>
                      <p:cNvPr id="7" name="Object 4">
                        <a:extLst>
                          <a:ext uri="{FF2B5EF4-FFF2-40B4-BE49-F238E27FC236}">
                            <a16:creationId xmlns:a16="http://schemas.microsoft.com/office/drawing/2014/main" id="{FFE31D83-662A-F45C-1967-3A4574CBB8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8525" y="2878138"/>
                        <a:ext cx="108267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 name="Object 2">
            <a:extLst>
              <a:ext uri="{FF2B5EF4-FFF2-40B4-BE49-F238E27FC236}">
                <a16:creationId xmlns:a16="http://schemas.microsoft.com/office/drawing/2014/main" id="{2134C6E7-99BE-5F13-5200-905F149303FC}"/>
              </a:ext>
            </a:extLst>
          </p:cNvPr>
          <p:cNvGraphicFramePr>
            <a:graphicFrameLocks noChangeAspect="1"/>
          </p:cNvGraphicFramePr>
          <p:nvPr/>
        </p:nvGraphicFramePr>
        <p:xfrm>
          <a:off x="2298700" y="3644900"/>
          <a:ext cx="1377950" cy="487363"/>
        </p:xfrm>
        <a:graphic>
          <a:graphicData uri="http://schemas.openxmlformats.org/presentationml/2006/ole">
            <mc:AlternateContent xmlns:mc="http://schemas.openxmlformats.org/markup-compatibility/2006">
              <mc:Choice xmlns:v="urn:schemas-microsoft-com:vml" Requires="v">
                <p:oleObj name="Equation" r:id="rId10" imgW="647700" imgH="228600" progId="Equation.DSMT4">
                  <p:embed/>
                </p:oleObj>
              </mc:Choice>
              <mc:Fallback>
                <p:oleObj name="Equation" r:id="rId10" imgW="647700" imgH="228600" progId="Equation.DSMT4">
                  <p:embed/>
                  <p:pic>
                    <p:nvPicPr>
                      <p:cNvPr id="3074" name="Object 2">
                        <a:extLst>
                          <a:ext uri="{FF2B5EF4-FFF2-40B4-BE49-F238E27FC236}">
                            <a16:creationId xmlns:a16="http://schemas.microsoft.com/office/drawing/2014/main" id="{2134C6E7-99BE-5F13-5200-905F149303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8700" y="3644900"/>
                        <a:ext cx="137795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a:extLst>
              <a:ext uri="{FF2B5EF4-FFF2-40B4-BE49-F238E27FC236}">
                <a16:creationId xmlns:a16="http://schemas.microsoft.com/office/drawing/2014/main" id="{770B593B-869E-3011-EFB4-3B4F6BC6F71F}"/>
              </a:ext>
            </a:extLst>
          </p:cNvPr>
          <p:cNvGraphicFramePr>
            <a:graphicFrameLocks noChangeAspect="1"/>
          </p:cNvGraphicFramePr>
          <p:nvPr/>
        </p:nvGraphicFramePr>
        <p:xfrm>
          <a:off x="5232400" y="3681413"/>
          <a:ext cx="1616075" cy="538162"/>
        </p:xfrm>
        <a:graphic>
          <a:graphicData uri="http://schemas.openxmlformats.org/presentationml/2006/ole">
            <mc:AlternateContent xmlns:mc="http://schemas.openxmlformats.org/markup-compatibility/2006">
              <mc:Choice xmlns:v="urn:schemas-microsoft-com:vml" Requires="v">
                <p:oleObj name="Equation" r:id="rId12" imgW="876300" imgH="292100" progId="Equation.DSMT4">
                  <p:embed/>
                </p:oleObj>
              </mc:Choice>
              <mc:Fallback>
                <p:oleObj name="Equation" r:id="rId12" imgW="876300" imgH="292100" progId="Equation.DSMT4">
                  <p:embed/>
                  <p:pic>
                    <p:nvPicPr>
                      <p:cNvPr id="3076" name="Object 4">
                        <a:extLst>
                          <a:ext uri="{FF2B5EF4-FFF2-40B4-BE49-F238E27FC236}">
                            <a16:creationId xmlns:a16="http://schemas.microsoft.com/office/drawing/2014/main" id="{770B593B-869E-3011-EFB4-3B4F6BC6F7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32400" y="3681413"/>
                        <a:ext cx="1616075"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2">
            <a:extLst>
              <a:ext uri="{FF2B5EF4-FFF2-40B4-BE49-F238E27FC236}">
                <a16:creationId xmlns:a16="http://schemas.microsoft.com/office/drawing/2014/main" id="{52C95684-C4F5-67E3-9772-44BD98048E97}"/>
              </a:ext>
            </a:extLst>
          </p:cNvPr>
          <p:cNvGraphicFramePr>
            <a:graphicFrameLocks noChangeAspect="1"/>
          </p:cNvGraphicFramePr>
          <p:nvPr/>
        </p:nvGraphicFramePr>
        <p:xfrm>
          <a:off x="2738438" y="4148138"/>
          <a:ext cx="1647825" cy="379412"/>
        </p:xfrm>
        <a:graphic>
          <a:graphicData uri="http://schemas.openxmlformats.org/presentationml/2006/ole">
            <mc:AlternateContent xmlns:mc="http://schemas.openxmlformats.org/markup-compatibility/2006">
              <mc:Choice xmlns:v="urn:schemas-microsoft-com:vml" Requires="v">
                <p:oleObj name="Equation" r:id="rId14" imgW="774028" imgH="177646" progId="Equation.DSMT4">
                  <p:embed/>
                </p:oleObj>
              </mc:Choice>
              <mc:Fallback>
                <p:oleObj name="Equation" r:id="rId14" imgW="774028" imgH="177646" progId="Equation.DSMT4">
                  <p:embed/>
                  <p:pic>
                    <p:nvPicPr>
                      <p:cNvPr id="10" name="Object 2">
                        <a:extLst>
                          <a:ext uri="{FF2B5EF4-FFF2-40B4-BE49-F238E27FC236}">
                            <a16:creationId xmlns:a16="http://schemas.microsoft.com/office/drawing/2014/main" id="{52C95684-C4F5-67E3-9772-44BD98048E9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8438" y="4148138"/>
                        <a:ext cx="164782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2">
            <a:extLst>
              <a:ext uri="{FF2B5EF4-FFF2-40B4-BE49-F238E27FC236}">
                <a16:creationId xmlns:a16="http://schemas.microsoft.com/office/drawing/2014/main" id="{4A3A04A6-4E8D-EB3F-99A6-CCBE6AE7EBCD}"/>
              </a:ext>
            </a:extLst>
          </p:cNvPr>
          <p:cNvGraphicFramePr>
            <a:graphicFrameLocks noChangeAspect="1"/>
          </p:cNvGraphicFramePr>
          <p:nvPr/>
        </p:nvGraphicFramePr>
        <p:xfrm>
          <a:off x="2730500" y="4581525"/>
          <a:ext cx="1781175" cy="431800"/>
        </p:xfrm>
        <a:graphic>
          <a:graphicData uri="http://schemas.openxmlformats.org/presentationml/2006/ole">
            <mc:AlternateContent xmlns:mc="http://schemas.openxmlformats.org/markup-compatibility/2006">
              <mc:Choice xmlns:v="urn:schemas-microsoft-com:vml" Requires="v">
                <p:oleObj name="Equation" r:id="rId16" imgW="837836" imgH="203112" progId="Equation.DSMT4">
                  <p:embed/>
                </p:oleObj>
              </mc:Choice>
              <mc:Fallback>
                <p:oleObj name="Equation" r:id="rId16" imgW="837836" imgH="203112" progId="Equation.DSMT4">
                  <p:embed/>
                  <p:pic>
                    <p:nvPicPr>
                      <p:cNvPr id="11" name="Object 2">
                        <a:extLst>
                          <a:ext uri="{FF2B5EF4-FFF2-40B4-BE49-F238E27FC236}">
                            <a16:creationId xmlns:a16="http://schemas.microsoft.com/office/drawing/2014/main" id="{4A3A04A6-4E8D-EB3F-99A6-CCBE6AE7EB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30500" y="4581525"/>
                        <a:ext cx="17811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4">
            <a:extLst>
              <a:ext uri="{FF2B5EF4-FFF2-40B4-BE49-F238E27FC236}">
                <a16:creationId xmlns:a16="http://schemas.microsoft.com/office/drawing/2014/main" id="{C63BECB3-C55B-06D9-F67D-478ADC5B10C4}"/>
              </a:ext>
            </a:extLst>
          </p:cNvPr>
          <p:cNvGraphicFramePr>
            <a:graphicFrameLocks noChangeAspect="1"/>
          </p:cNvGraphicFramePr>
          <p:nvPr/>
        </p:nvGraphicFramePr>
        <p:xfrm>
          <a:off x="5262563" y="4186238"/>
          <a:ext cx="2809875" cy="538162"/>
        </p:xfrm>
        <a:graphic>
          <a:graphicData uri="http://schemas.openxmlformats.org/presentationml/2006/ole">
            <mc:AlternateContent xmlns:mc="http://schemas.openxmlformats.org/markup-compatibility/2006">
              <mc:Choice xmlns:v="urn:schemas-microsoft-com:vml" Requires="v">
                <p:oleObj name="Equation" r:id="rId18" imgW="1524000" imgH="292100" progId="Equation.DSMT4">
                  <p:embed/>
                </p:oleObj>
              </mc:Choice>
              <mc:Fallback>
                <p:oleObj name="Equation" r:id="rId18" imgW="1524000" imgH="292100" progId="Equation.DSMT4">
                  <p:embed/>
                  <p:pic>
                    <p:nvPicPr>
                      <p:cNvPr id="12" name="Object 4">
                        <a:extLst>
                          <a:ext uri="{FF2B5EF4-FFF2-40B4-BE49-F238E27FC236}">
                            <a16:creationId xmlns:a16="http://schemas.microsoft.com/office/drawing/2014/main" id="{C63BECB3-C55B-06D9-F67D-478ADC5B10C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2563" y="4186238"/>
                        <a:ext cx="2809875"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
            <a:extLst>
              <a:ext uri="{FF2B5EF4-FFF2-40B4-BE49-F238E27FC236}">
                <a16:creationId xmlns:a16="http://schemas.microsoft.com/office/drawing/2014/main" id="{31EEEDE3-F9DE-0014-8C45-111DE104878B}"/>
              </a:ext>
            </a:extLst>
          </p:cNvPr>
          <p:cNvGraphicFramePr>
            <a:graphicFrameLocks noChangeAspect="1"/>
          </p:cNvGraphicFramePr>
          <p:nvPr/>
        </p:nvGraphicFramePr>
        <p:xfrm>
          <a:off x="8001000" y="4252913"/>
          <a:ext cx="1971675" cy="400050"/>
        </p:xfrm>
        <a:graphic>
          <a:graphicData uri="http://schemas.openxmlformats.org/presentationml/2006/ole">
            <mc:AlternateContent xmlns:mc="http://schemas.openxmlformats.org/markup-compatibility/2006">
              <mc:Choice xmlns:v="urn:schemas-microsoft-com:vml" Requires="v">
                <p:oleObj name="Equation" r:id="rId20" imgW="875920" imgH="177723" progId="Equation.DSMT4">
                  <p:embed/>
                </p:oleObj>
              </mc:Choice>
              <mc:Fallback>
                <p:oleObj name="Equation" r:id="rId20" imgW="875920" imgH="177723" progId="Equation.DSMT4">
                  <p:embed/>
                  <p:pic>
                    <p:nvPicPr>
                      <p:cNvPr id="13" name="Object 4">
                        <a:extLst>
                          <a:ext uri="{FF2B5EF4-FFF2-40B4-BE49-F238E27FC236}">
                            <a16:creationId xmlns:a16="http://schemas.microsoft.com/office/drawing/2014/main" id="{31EEEDE3-F9DE-0014-8C45-111DE104878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1000" y="4252913"/>
                        <a:ext cx="19716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4">
            <a:extLst>
              <a:ext uri="{FF2B5EF4-FFF2-40B4-BE49-F238E27FC236}">
                <a16:creationId xmlns:a16="http://schemas.microsoft.com/office/drawing/2014/main" id="{0C4669B5-1CE1-AE06-E2DB-A556EAE37801}"/>
              </a:ext>
            </a:extLst>
          </p:cNvPr>
          <p:cNvGraphicFramePr>
            <a:graphicFrameLocks noChangeAspect="1"/>
          </p:cNvGraphicFramePr>
          <p:nvPr/>
        </p:nvGraphicFramePr>
        <p:xfrm>
          <a:off x="2208213" y="5613400"/>
          <a:ext cx="1727200" cy="479425"/>
        </p:xfrm>
        <a:graphic>
          <a:graphicData uri="http://schemas.openxmlformats.org/presentationml/2006/ole">
            <mc:AlternateContent xmlns:mc="http://schemas.openxmlformats.org/markup-compatibility/2006">
              <mc:Choice xmlns:v="urn:schemas-microsoft-com:vml" Requires="v">
                <p:oleObj name="Equation" r:id="rId22" imgW="914400" imgH="254000" progId="Equation.DSMT4">
                  <p:embed/>
                </p:oleObj>
              </mc:Choice>
              <mc:Fallback>
                <p:oleObj name="Equation" r:id="rId22" imgW="914400" imgH="254000" progId="Equation.DSMT4">
                  <p:embed/>
                  <p:pic>
                    <p:nvPicPr>
                      <p:cNvPr id="14" name="Object 4">
                        <a:extLst>
                          <a:ext uri="{FF2B5EF4-FFF2-40B4-BE49-F238E27FC236}">
                            <a16:creationId xmlns:a16="http://schemas.microsoft.com/office/drawing/2014/main" id="{0C4669B5-1CE1-AE06-E2DB-A556EAE3780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8213" y="5613400"/>
                        <a:ext cx="17272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4">
            <a:extLst>
              <a:ext uri="{FF2B5EF4-FFF2-40B4-BE49-F238E27FC236}">
                <a16:creationId xmlns:a16="http://schemas.microsoft.com/office/drawing/2014/main" id="{DE092DA3-CD7A-0353-625C-927F9AD07B7F}"/>
              </a:ext>
            </a:extLst>
          </p:cNvPr>
          <p:cNvGraphicFramePr>
            <a:graphicFrameLocks noChangeAspect="1"/>
          </p:cNvGraphicFramePr>
          <p:nvPr/>
        </p:nvGraphicFramePr>
        <p:xfrm>
          <a:off x="4003675" y="5614988"/>
          <a:ext cx="5043488" cy="479425"/>
        </p:xfrm>
        <a:graphic>
          <a:graphicData uri="http://schemas.openxmlformats.org/presentationml/2006/ole">
            <mc:AlternateContent xmlns:mc="http://schemas.openxmlformats.org/markup-compatibility/2006">
              <mc:Choice xmlns:v="urn:schemas-microsoft-com:vml" Requires="v">
                <p:oleObj name="Equation" r:id="rId24" imgW="2667000" imgH="254000" progId="Equation.DSMT4">
                  <p:embed/>
                </p:oleObj>
              </mc:Choice>
              <mc:Fallback>
                <p:oleObj name="Equation" r:id="rId24" imgW="2667000" imgH="254000" progId="Equation.DSMT4">
                  <p:embed/>
                  <p:pic>
                    <p:nvPicPr>
                      <p:cNvPr id="15" name="Object 4">
                        <a:extLst>
                          <a:ext uri="{FF2B5EF4-FFF2-40B4-BE49-F238E27FC236}">
                            <a16:creationId xmlns:a16="http://schemas.microsoft.com/office/drawing/2014/main" id="{DE092DA3-CD7A-0353-625C-927F9AD07B7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03675" y="5614988"/>
                        <a:ext cx="504348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4">
            <a:extLst>
              <a:ext uri="{FF2B5EF4-FFF2-40B4-BE49-F238E27FC236}">
                <a16:creationId xmlns:a16="http://schemas.microsoft.com/office/drawing/2014/main" id="{72EBC117-1260-1B28-0052-CD55E12009C8}"/>
              </a:ext>
            </a:extLst>
          </p:cNvPr>
          <p:cNvGraphicFramePr>
            <a:graphicFrameLocks noChangeAspect="1"/>
          </p:cNvGraphicFramePr>
          <p:nvPr/>
        </p:nvGraphicFramePr>
        <p:xfrm>
          <a:off x="7751763" y="6165850"/>
          <a:ext cx="1144587" cy="431800"/>
        </p:xfrm>
        <a:graphic>
          <a:graphicData uri="http://schemas.openxmlformats.org/presentationml/2006/ole">
            <mc:AlternateContent xmlns:mc="http://schemas.openxmlformats.org/markup-compatibility/2006">
              <mc:Choice xmlns:v="urn:schemas-microsoft-com:vml" Requires="v">
                <p:oleObj name="Equation" r:id="rId26" imgW="469696" imgH="177723" progId="Equation.DSMT4">
                  <p:embed/>
                </p:oleObj>
              </mc:Choice>
              <mc:Fallback>
                <p:oleObj name="Equation" r:id="rId26" imgW="469696" imgH="177723" progId="Equation.DSMT4">
                  <p:embed/>
                  <p:pic>
                    <p:nvPicPr>
                      <p:cNvPr id="16" name="Object 4">
                        <a:extLst>
                          <a:ext uri="{FF2B5EF4-FFF2-40B4-BE49-F238E27FC236}">
                            <a16:creationId xmlns:a16="http://schemas.microsoft.com/office/drawing/2014/main" id="{72EBC117-1260-1B28-0052-CD55E12009C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751763" y="6165850"/>
                        <a:ext cx="114458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4">
            <a:extLst>
              <a:ext uri="{FF2B5EF4-FFF2-40B4-BE49-F238E27FC236}">
                <a16:creationId xmlns:a16="http://schemas.microsoft.com/office/drawing/2014/main" id="{12189799-B3E8-75E4-8D6C-69C4871EAF08}"/>
              </a:ext>
            </a:extLst>
          </p:cNvPr>
          <p:cNvGraphicFramePr>
            <a:graphicFrameLocks noChangeAspect="1"/>
          </p:cNvGraphicFramePr>
          <p:nvPr/>
        </p:nvGraphicFramePr>
        <p:xfrm>
          <a:off x="3071813" y="6165850"/>
          <a:ext cx="4683125" cy="479425"/>
        </p:xfrm>
        <a:graphic>
          <a:graphicData uri="http://schemas.openxmlformats.org/presentationml/2006/ole">
            <mc:AlternateContent xmlns:mc="http://schemas.openxmlformats.org/markup-compatibility/2006">
              <mc:Choice xmlns:v="urn:schemas-microsoft-com:vml" Requires="v">
                <p:oleObj name="Equation" r:id="rId28" imgW="2476500" imgH="254000" progId="Equation.DSMT4">
                  <p:embed/>
                </p:oleObj>
              </mc:Choice>
              <mc:Fallback>
                <p:oleObj name="Equation" r:id="rId28" imgW="2476500" imgH="254000" progId="Equation.DSMT4">
                  <p:embed/>
                  <p:pic>
                    <p:nvPicPr>
                      <p:cNvPr id="17" name="Object 4">
                        <a:extLst>
                          <a:ext uri="{FF2B5EF4-FFF2-40B4-BE49-F238E27FC236}">
                            <a16:creationId xmlns:a16="http://schemas.microsoft.com/office/drawing/2014/main" id="{12189799-B3E8-75E4-8D6C-69C4871EAF0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71813" y="6165850"/>
                        <a:ext cx="468312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2" dur="5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7" dur="5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blinds(horizontal)">
                                      <p:cBhvr>
                                        <p:cTn id="47" dur="500"/>
                                        <p:tgtEl>
                                          <p:spTgt spid="307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076"/>
                                        </p:tgtEl>
                                        <p:attrNameLst>
                                          <p:attrName>style.visibility</p:attrName>
                                        </p:attrNameLst>
                                      </p:cBhvr>
                                      <p:to>
                                        <p:strVal val="visible"/>
                                      </p:to>
                                    </p:set>
                                    <p:animEffect transition="in" filter="blinds(horizontal)">
                                      <p:cBhvr>
                                        <p:cTn id="52" dur="500"/>
                                        <p:tgtEl>
                                          <p:spTgt spid="30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linds(horizontal)">
                                      <p:cBhvr>
                                        <p:cTn id="67" dur="500"/>
                                        <p:tgtEl>
                                          <p:spTgt spid="1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linds(horizontal)">
                                      <p:cBhvr>
                                        <p:cTn id="77" dur="500"/>
                                        <p:tgtEl>
                                          <p:spTgt spid="1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blinds(horizontal)">
                                      <p:cBhvr>
                                        <p:cTn id="82" dur="500"/>
                                        <p:tgtEl>
                                          <p:spTgt spid="1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linds(horizontal)">
                                      <p:cBhvr>
                                        <p:cTn id="87" dur="500"/>
                                        <p:tgtEl>
                                          <p:spTgt spid="1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linds(horizontal)">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09490012-9E42-17C3-ED80-4584B42B69C3}"/>
              </a:ext>
            </a:extLst>
          </p:cNvPr>
          <p:cNvSpPr>
            <a:spLocks noGrp="1"/>
          </p:cNvSpPr>
          <p:nvPr>
            <p:ph sz="quarter" idx="1"/>
          </p:nvPr>
        </p:nvSpPr>
        <p:spPr>
          <a:xfrm>
            <a:off x="1774825" y="188913"/>
            <a:ext cx="8075613" cy="388937"/>
          </a:xfrm>
        </p:spPr>
        <p:txBody>
          <a:bodyPr/>
          <a:lstStyle/>
          <a:p>
            <a:pPr>
              <a:buFont typeface="Wingdings" panose="05000000000000000000" pitchFamily="2" charset="2"/>
              <a:buNone/>
            </a:pPr>
            <a:r>
              <a:rPr lang="en-CA" altLang="en-US"/>
              <a:t>Binomial Distribution    vs       Normal Distribution</a:t>
            </a:r>
          </a:p>
        </p:txBody>
      </p:sp>
      <p:pic>
        <p:nvPicPr>
          <p:cNvPr id="20483" name="Picture 2">
            <a:extLst>
              <a:ext uri="{FF2B5EF4-FFF2-40B4-BE49-F238E27FC236}">
                <a16:creationId xmlns:a16="http://schemas.microsoft.com/office/drawing/2014/main" id="{E6801003-AB38-4411-6B6E-487CC55D0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765175"/>
            <a:ext cx="31146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a:extLst>
              <a:ext uri="{FF2B5EF4-FFF2-40B4-BE49-F238E27FC236}">
                <a16:creationId xmlns:a16="http://schemas.microsoft.com/office/drawing/2014/main" id="{96B2D862-B91C-092A-409A-EE57C1988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620713"/>
            <a:ext cx="32829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09D60549-AAC7-A63C-A6DC-5B7159E50B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2997200"/>
            <a:ext cx="33083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a:extLst>
              <a:ext uri="{FF2B5EF4-FFF2-40B4-BE49-F238E27FC236}">
                <a16:creationId xmlns:a16="http://schemas.microsoft.com/office/drawing/2014/main" id="{DC3F6C11-6055-2004-24B4-BB7DBD9943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9375" y="2852738"/>
            <a:ext cx="295275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a:extLst>
              <a:ext uri="{FF2B5EF4-FFF2-40B4-BE49-F238E27FC236}">
                <a16:creationId xmlns:a16="http://schemas.microsoft.com/office/drawing/2014/main" id="{95FA17F1-F6BF-C771-616C-12C421945A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375" y="4941888"/>
            <a:ext cx="165735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E1E44920-67D6-A8D7-0CD2-50B2150C19C3}"/>
              </a:ext>
            </a:extLst>
          </p:cNvPr>
          <p:cNvSpPr>
            <a:spLocks noGrp="1"/>
          </p:cNvSpPr>
          <p:nvPr>
            <p:ph sz="quarter" idx="1"/>
          </p:nvPr>
        </p:nvSpPr>
        <p:spPr>
          <a:xfrm>
            <a:off x="551384" y="188641"/>
            <a:ext cx="11017224" cy="2304256"/>
          </a:xfrm>
        </p:spPr>
        <p:txBody>
          <a:bodyPr/>
          <a:lstStyle/>
          <a:p>
            <a:pPr marL="0" indent="0">
              <a:buNone/>
            </a:pPr>
            <a:r>
              <a:rPr lang="en-US" altLang="en-US" dirty="0"/>
              <a:t>A battery manufacturing company claims that only 1.5% of their batteries are defective.  An independent quality control company is hired to test this claim.  They purchased 450 batteries and found that 14 of them were defective.  Using the sample obtained, is it likely that only 1.5% of the batteries manufactured are defective? Explain: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9ED2D-8DBD-DF39-B042-CE7345D557B1}"/>
              </a:ext>
            </a:extLst>
          </p:cNvPr>
          <p:cNvSpPr>
            <a:spLocks noGrp="1"/>
          </p:cNvSpPr>
          <p:nvPr>
            <p:ph sz="quarter" idx="1"/>
          </p:nvPr>
        </p:nvSpPr>
        <p:spPr>
          <a:xfrm>
            <a:off x="407368" y="260648"/>
            <a:ext cx="10814992" cy="4873752"/>
          </a:xfrm>
        </p:spPr>
        <p:txBody>
          <a:bodyPr/>
          <a:lstStyle/>
          <a:p>
            <a:pPr marL="0" indent="0">
              <a:buNone/>
            </a:pPr>
            <a:r>
              <a:rPr lang="en-US" dirty="0"/>
              <a:t>Given two independent random variables “x” and “y”, where E(x) = 450, var(x)=60, E(y)=640, and var(y)=55.  Evaluate each of the following: </a:t>
            </a:r>
          </a:p>
          <a:p>
            <a:pPr marL="0" indent="0">
              <a:buNone/>
            </a:pPr>
            <a:endParaRPr lang="en-US" dirty="0"/>
          </a:p>
          <a:p>
            <a:pPr marL="0" indent="0">
              <a:buNone/>
            </a:pPr>
            <a:r>
              <a:rPr lang="en-US" dirty="0"/>
              <a:t>a) E(</a:t>
            </a:r>
            <a:r>
              <a:rPr lang="en-US" dirty="0" err="1"/>
              <a:t>x+y</a:t>
            </a:r>
            <a:r>
              <a:rPr lang="en-US" dirty="0"/>
              <a:t>)			b) E(x-y)			c) var(</a:t>
            </a:r>
            <a:r>
              <a:rPr lang="en-US" dirty="0" err="1"/>
              <a:t>x+y</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 var(x-y)			e) var(2x-3y)</a:t>
            </a:r>
          </a:p>
        </p:txBody>
      </p:sp>
    </p:spTree>
    <p:custDataLst>
      <p:tags r:id="rId1"/>
    </p:custDataLst>
    <p:extLst>
      <p:ext uri="{BB962C8B-B14F-4D97-AF65-F5344CB8AC3E}">
        <p14:creationId xmlns:p14="http://schemas.microsoft.com/office/powerpoint/2010/main" val="67482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D7CA3-363E-5E12-A47B-453D09EAED6B}"/>
              </a:ext>
            </a:extLst>
          </p:cNvPr>
          <p:cNvSpPr>
            <a:spLocks noGrp="1"/>
          </p:cNvSpPr>
          <p:nvPr>
            <p:ph sz="quarter" idx="1"/>
          </p:nvPr>
        </p:nvSpPr>
        <p:spPr>
          <a:xfrm>
            <a:off x="335360" y="188640"/>
            <a:ext cx="10526960" cy="2160240"/>
          </a:xfrm>
        </p:spPr>
        <p:txBody>
          <a:bodyPr/>
          <a:lstStyle/>
          <a:p>
            <a:pPr marL="0" indent="0">
              <a:buNone/>
            </a:pPr>
            <a:r>
              <a:rPr lang="en-US" dirty="0"/>
              <a:t>A Bosch dishwasher cost $1200 and a 1 year warranty would cost $150.  1500 dishwashers were observed and the distribution of cost of repair within a year is illustrated below. </a:t>
            </a:r>
          </a:p>
          <a:p>
            <a:pPr marL="0" indent="0">
              <a:buNone/>
            </a:pPr>
            <a:r>
              <a:rPr lang="en-US" dirty="0"/>
              <a:t>Cost:     		$0          $ 200       $400        $600          $1000 or more     </a:t>
            </a:r>
          </a:p>
          <a:p>
            <a:pPr marL="0" indent="0">
              <a:buNone/>
            </a:pPr>
            <a:r>
              <a:rPr lang="en-US" dirty="0"/>
              <a:t>Percentage:             99%         0.5 %      0.3%       0.15%                0.05%   </a:t>
            </a:r>
          </a:p>
        </p:txBody>
      </p:sp>
      <p:sp>
        <p:nvSpPr>
          <p:cNvPr id="4" name="Content Placeholder 2">
            <a:extLst>
              <a:ext uri="{FF2B5EF4-FFF2-40B4-BE49-F238E27FC236}">
                <a16:creationId xmlns:a16="http://schemas.microsoft.com/office/drawing/2014/main" id="{5971CA09-A2A9-8348-AD45-B05B2F6B6F10}"/>
              </a:ext>
            </a:extLst>
          </p:cNvPr>
          <p:cNvSpPr txBox="1">
            <a:spLocks/>
          </p:cNvSpPr>
          <p:nvPr/>
        </p:nvSpPr>
        <p:spPr bwMode="auto">
          <a:xfrm>
            <a:off x="335360" y="2348880"/>
            <a:ext cx="1052696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panose="05000000000000000000" pitchFamily="2" charset="2"/>
              <a:buNone/>
            </a:pPr>
            <a:r>
              <a:rPr lang="en-US"/>
              <a:t>Q: Is </a:t>
            </a:r>
            <a:r>
              <a:rPr lang="en-US" dirty="0"/>
              <a:t>it worth buying the warranty? Explain:</a:t>
            </a:r>
          </a:p>
        </p:txBody>
      </p:sp>
    </p:spTree>
    <p:custDataLst>
      <p:tags r:id="rId1"/>
    </p:custDataLst>
    <p:extLst>
      <p:ext uri="{BB962C8B-B14F-4D97-AF65-F5344CB8AC3E}">
        <p14:creationId xmlns:p14="http://schemas.microsoft.com/office/powerpoint/2010/main" val="55389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8F30-33BA-5EAE-0BBD-79822ED0FE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192292-C53D-D36D-EDC3-1E88BBB6FFF6}"/>
              </a:ext>
            </a:extLst>
          </p:cNvPr>
          <p:cNvSpPr>
            <a:spLocks noGrp="1"/>
          </p:cNvSpPr>
          <p:nvPr>
            <p:ph sz="quarter" idx="1"/>
          </p:nvPr>
        </p:nvSpPr>
        <p:spPr/>
        <p:txBody>
          <a:bodyPr/>
          <a:lstStyle/>
          <a:p>
            <a:endParaRPr lang="en-US"/>
          </a:p>
        </p:txBody>
      </p:sp>
    </p:spTree>
    <p:custDataLst>
      <p:tags r:id="rId1"/>
    </p:custDataLst>
    <p:extLst>
      <p:ext uri="{BB962C8B-B14F-4D97-AF65-F5344CB8AC3E}">
        <p14:creationId xmlns:p14="http://schemas.microsoft.com/office/powerpoint/2010/main" val="230351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16E0-4D69-37EF-49FC-F4FA1BF33DD6}"/>
              </a:ext>
            </a:extLst>
          </p:cNvPr>
          <p:cNvSpPr>
            <a:spLocks noGrp="1"/>
          </p:cNvSpPr>
          <p:nvPr>
            <p:ph type="title"/>
          </p:nvPr>
        </p:nvSpPr>
        <p:spPr>
          <a:xfrm>
            <a:off x="1981200" y="274638"/>
            <a:ext cx="7467600" cy="490537"/>
          </a:xfrm>
        </p:spPr>
        <p:txBody>
          <a:bodyPr>
            <a:normAutofit fontScale="90000"/>
          </a:bodyPr>
          <a:lstStyle/>
          <a:p>
            <a:pPr>
              <a:defRPr/>
            </a:pPr>
            <a:r>
              <a:rPr lang="en-CA" dirty="0"/>
              <a:t>Binomial vs Geometric:</a:t>
            </a:r>
          </a:p>
        </p:txBody>
      </p:sp>
      <p:sp>
        <p:nvSpPr>
          <p:cNvPr id="22531" name="Content Placeholder 2">
            <a:extLst>
              <a:ext uri="{FF2B5EF4-FFF2-40B4-BE49-F238E27FC236}">
                <a16:creationId xmlns:a16="http://schemas.microsoft.com/office/drawing/2014/main" id="{72BACE57-B2D0-E402-B404-FBCDF9D5A80A}"/>
              </a:ext>
            </a:extLst>
          </p:cNvPr>
          <p:cNvSpPr>
            <a:spLocks noGrp="1"/>
          </p:cNvSpPr>
          <p:nvPr>
            <p:ph sz="quarter" idx="1"/>
          </p:nvPr>
        </p:nvSpPr>
        <p:spPr>
          <a:xfrm>
            <a:off x="1774825" y="771525"/>
            <a:ext cx="8507413" cy="2801938"/>
          </a:xfrm>
        </p:spPr>
        <p:txBody>
          <a:bodyPr/>
          <a:lstStyle/>
          <a:p>
            <a:r>
              <a:rPr lang="en-CA" altLang="en-US"/>
              <a:t>Binomial Distribution: events that have only two outcomes: </a:t>
            </a:r>
          </a:p>
          <a:p>
            <a:pPr lvl="1"/>
            <a:r>
              <a:rPr lang="en-CA" altLang="en-US"/>
              <a:t>Ie: Wrong/Right, up/down,  Yes/No, Good/Bad, Black/White</a:t>
            </a:r>
          </a:p>
          <a:p>
            <a:r>
              <a:rPr lang="en-CA" altLang="en-US"/>
              <a:t>With Bin. Dist. you want to find the number of successes within “n” trials</a:t>
            </a:r>
          </a:p>
          <a:p>
            <a:pPr lvl="1"/>
            <a:r>
              <a:rPr lang="en-CA" altLang="en-US"/>
              <a:t>Ie: I flip 10 coins, how many heads will I get, </a:t>
            </a:r>
            <a:br>
              <a:rPr lang="en-CA" altLang="en-US"/>
            </a:br>
            <a:r>
              <a:rPr lang="en-CA" altLang="en-US"/>
              <a:t>I have six babies, how many of them will be girls</a:t>
            </a:r>
          </a:p>
        </p:txBody>
      </p:sp>
      <p:sp>
        <p:nvSpPr>
          <p:cNvPr id="22532" name="Content Placeholder 2">
            <a:extLst>
              <a:ext uri="{FF2B5EF4-FFF2-40B4-BE49-F238E27FC236}">
                <a16:creationId xmlns:a16="http://schemas.microsoft.com/office/drawing/2014/main" id="{7ACC046C-4E93-E14A-BFFE-E6C8B59D274E}"/>
              </a:ext>
            </a:extLst>
          </p:cNvPr>
          <p:cNvSpPr txBox="1">
            <a:spLocks/>
          </p:cNvSpPr>
          <p:nvPr/>
        </p:nvSpPr>
        <p:spPr bwMode="auto">
          <a:xfrm>
            <a:off x="1795463" y="3781425"/>
            <a:ext cx="850741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Geometric: events that have only two outcomes: </a:t>
            </a:r>
          </a:p>
          <a:p>
            <a:r>
              <a:rPr lang="en-CA" altLang="en-US"/>
              <a:t>Goal: How many trials do I need until I get my first success</a:t>
            </a:r>
          </a:p>
          <a:p>
            <a:pPr lvl="1"/>
            <a:r>
              <a:rPr lang="en-CA" altLang="en-US"/>
              <a:t>Ie: How many times I need to roll a dice until I get a 6</a:t>
            </a:r>
          </a:p>
          <a:p>
            <a:pPr lvl="1"/>
            <a:r>
              <a:rPr lang="en-CA" altLang="en-US"/>
              <a:t>How many times I need to take my drivers test until I pass</a:t>
            </a:r>
          </a:p>
          <a:p>
            <a:r>
              <a:rPr lang="en-CA" altLang="en-US"/>
              <a:t>Theoretically, the number of trials can be infinite</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9C61-9789-D2B6-C5CF-A0DE07D4BABF}"/>
              </a:ext>
            </a:extLst>
          </p:cNvPr>
          <p:cNvSpPr>
            <a:spLocks noGrp="1"/>
          </p:cNvSpPr>
          <p:nvPr>
            <p:ph type="title"/>
          </p:nvPr>
        </p:nvSpPr>
        <p:spPr>
          <a:xfrm>
            <a:off x="1703388" y="260350"/>
            <a:ext cx="7467600" cy="561975"/>
          </a:xfrm>
        </p:spPr>
        <p:txBody>
          <a:bodyPr/>
          <a:lstStyle/>
          <a:p>
            <a:pPr eaLnBrk="1" fontAlgn="auto" hangingPunct="1">
              <a:spcAft>
                <a:spcPts val="0"/>
              </a:spcAft>
              <a:defRPr/>
            </a:pPr>
            <a:r>
              <a:rPr lang="en-CA" sz="2500" dirty="0"/>
              <a:t>Conditions: Binomial Distributions</a:t>
            </a:r>
          </a:p>
        </p:txBody>
      </p:sp>
      <p:sp>
        <p:nvSpPr>
          <p:cNvPr id="12291" name="Content Placeholder 2">
            <a:extLst>
              <a:ext uri="{FF2B5EF4-FFF2-40B4-BE49-F238E27FC236}">
                <a16:creationId xmlns:a16="http://schemas.microsoft.com/office/drawing/2014/main" id="{1B828152-3BFA-089C-BF36-D8C46B965806}"/>
              </a:ext>
            </a:extLst>
          </p:cNvPr>
          <p:cNvSpPr>
            <a:spLocks noGrp="1"/>
          </p:cNvSpPr>
          <p:nvPr>
            <p:ph sz="quarter" idx="1"/>
          </p:nvPr>
        </p:nvSpPr>
        <p:spPr>
          <a:xfrm>
            <a:off x="1847850" y="981075"/>
            <a:ext cx="8208963" cy="5184775"/>
          </a:xfrm>
        </p:spPr>
        <p:txBody>
          <a:bodyPr/>
          <a:lstStyle/>
          <a:p>
            <a:pPr marL="0" indent="0" eaLnBrk="1" hangingPunct="1">
              <a:buFont typeface="Wingdings" panose="05000000000000000000" pitchFamily="2" charset="2"/>
              <a:buNone/>
              <a:defRPr/>
            </a:pPr>
            <a:r>
              <a:rPr lang="en-CA" altLang="en-US" sz="2100" dirty="0"/>
              <a:t>i: There can only be two outcomes</a:t>
            </a:r>
          </a:p>
          <a:p>
            <a:pPr marL="0" indent="0" eaLnBrk="1" hangingPunct="1">
              <a:buFont typeface="Wingdings" panose="05000000000000000000" pitchFamily="2" charset="2"/>
              <a:buNone/>
              <a:defRPr/>
            </a:pPr>
            <a:r>
              <a:rPr lang="en-CA" altLang="en-US" sz="2100" dirty="0"/>
              <a:t>ii) Each trial must be independent</a:t>
            </a:r>
          </a:p>
          <a:p>
            <a:pPr lvl="1" eaLnBrk="1" hangingPunct="1">
              <a:defRPr/>
            </a:pPr>
            <a:r>
              <a:rPr lang="en-CA" altLang="en-US" dirty="0"/>
              <a:t>Outcome of any individual trial doesn’t affect the probabilities in other trials</a:t>
            </a:r>
          </a:p>
          <a:p>
            <a:pPr marL="0" indent="0" eaLnBrk="1" hangingPunct="1">
              <a:buFont typeface="Wingdings" panose="05000000000000000000" pitchFamily="2" charset="2"/>
              <a:buNone/>
              <a:defRPr/>
            </a:pPr>
            <a:r>
              <a:rPr lang="en-CA" altLang="en-US" sz="2100" dirty="0"/>
              <a:t>iii) There must be a fixed number “n” of trials</a:t>
            </a:r>
          </a:p>
          <a:p>
            <a:pPr marL="0" indent="0" eaLnBrk="1" hangingPunct="1">
              <a:buFont typeface="Wingdings" panose="05000000000000000000" pitchFamily="2" charset="2"/>
              <a:buNone/>
              <a:defRPr/>
            </a:pPr>
            <a:r>
              <a:rPr lang="en-CA" altLang="en-US" sz="2100" dirty="0"/>
              <a:t>Iv) Probability of success in each trial must be equal</a:t>
            </a:r>
          </a:p>
          <a:p>
            <a:pPr lvl="1" eaLnBrk="1" hangingPunct="1">
              <a:defRPr/>
            </a:pPr>
            <a:r>
              <a:rPr lang="en-CA" altLang="en-US" dirty="0" err="1"/>
              <a:t>ie</a:t>
            </a:r>
            <a:r>
              <a:rPr lang="en-CA" altLang="en-US" dirty="0"/>
              <a:t>: one if every four choices is a correct answer </a:t>
            </a:r>
            <a:r>
              <a:rPr lang="en-CA" altLang="en-US" dirty="0">
                <a:sym typeface="Wingdings" panose="05000000000000000000" pitchFamily="2" charset="2"/>
              </a:rPr>
              <a:t> p=0.25</a:t>
            </a:r>
          </a:p>
          <a:p>
            <a:pPr eaLnBrk="1" hangingPunct="1">
              <a:defRPr/>
            </a:pPr>
            <a:r>
              <a:rPr lang="en-CA" altLang="en-US" sz="2100" dirty="0">
                <a:sym typeface="Wingdings" panose="05000000000000000000" pitchFamily="2" charset="2"/>
              </a:rPr>
              <a:t>IF you are asked to “TEST” if a binomial distr. can be used, Use these four Conditions</a:t>
            </a:r>
            <a:endParaRPr lang="en-CA" altLang="en-US" sz="2100" dirty="0"/>
          </a:p>
          <a:p>
            <a:pPr lvl="1" eaLnBrk="1" hangingPunct="1">
              <a:defRPr/>
            </a:pPr>
            <a:endParaRPr lang="en-CA" altLang="en-US" dirty="0"/>
          </a:p>
          <a:p>
            <a:pPr eaLnBrk="1" hangingPunct="1">
              <a:defRPr/>
            </a:pPr>
            <a:r>
              <a:rPr lang="en-CA" altLang="en-US" sz="2100" dirty="0"/>
              <a:t>Note: Use Ti83 to calculate binomial distribution:  PRESS 2</a:t>
            </a:r>
            <a:r>
              <a:rPr lang="en-CA" altLang="en-US" sz="2100" baseline="30000" dirty="0"/>
              <a:t>nd</a:t>
            </a:r>
            <a:r>
              <a:rPr lang="en-CA" altLang="en-US" sz="2100" dirty="0"/>
              <a:t>, DISTR, [Scroll down to 0: </a:t>
            </a:r>
            <a:r>
              <a:rPr lang="en-CA" altLang="en-US" sz="2100" dirty="0" err="1"/>
              <a:t>binompdf</a:t>
            </a:r>
            <a:r>
              <a:rPr lang="en-CA" altLang="en-US" sz="2100" dirty="0"/>
              <a:t>]</a:t>
            </a:r>
          </a:p>
          <a:p>
            <a:pPr lvl="1" eaLnBrk="1" hangingPunct="1">
              <a:defRPr/>
            </a:pPr>
            <a:r>
              <a:rPr lang="en-CA" altLang="en-US" dirty="0"/>
              <a:t>10 questions, each question 4 choices.  What is the probability I guess 8 correct? </a:t>
            </a:r>
          </a:p>
          <a:p>
            <a:pPr lvl="1" eaLnBrk="1" hangingPunct="1">
              <a:defRPr/>
            </a:pPr>
            <a:r>
              <a:rPr lang="en-CA" altLang="en-US" dirty="0" err="1"/>
              <a:t>Binompdf</a:t>
            </a:r>
            <a:r>
              <a:rPr lang="en-CA" altLang="en-US" dirty="0"/>
              <a:t>(n, p, x)   </a:t>
            </a:r>
            <a:r>
              <a:rPr lang="en-CA" altLang="en-US" dirty="0">
                <a:sym typeface="Wingdings" panose="05000000000000000000" pitchFamily="2" charset="2"/>
              </a:rPr>
              <a:t>  </a:t>
            </a:r>
            <a:r>
              <a:rPr lang="en-CA" altLang="en-US" dirty="0" err="1">
                <a:sym typeface="Wingdings" panose="05000000000000000000" pitchFamily="2" charset="2"/>
              </a:rPr>
              <a:t>binompdf</a:t>
            </a:r>
            <a:r>
              <a:rPr lang="en-CA" altLang="en-US" dirty="0">
                <a:sym typeface="Wingdings" panose="05000000000000000000" pitchFamily="2" charset="2"/>
              </a:rPr>
              <a:t>(10, ¼, 8)</a:t>
            </a:r>
            <a:endParaRPr lang="en-CA" altLang="en-US" dirty="0"/>
          </a:p>
        </p:txBody>
      </p:sp>
      <p:graphicFrame>
        <p:nvGraphicFramePr>
          <p:cNvPr id="23556" name="Object 2">
            <a:extLst>
              <a:ext uri="{FF2B5EF4-FFF2-40B4-BE49-F238E27FC236}">
                <a16:creationId xmlns:a16="http://schemas.microsoft.com/office/drawing/2014/main" id="{991AC3A9-04E8-FB48-F783-273915284606}"/>
              </a:ext>
            </a:extLst>
          </p:cNvPr>
          <p:cNvGraphicFramePr>
            <a:graphicFrameLocks noChangeAspect="1"/>
          </p:cNvGraphicFramePr>
          <p:nvPr/>
        </p:nvGraphicFramePr>
        <p:xfrm>
          <a:off x="7523163" y="352425"/>
          <a:ext cx="2557462" cy="561975"/>
        </p:xfrm>
        <a:graphic>
          <a:graphicData uri="http://schemas.openxmlformats.org/presentationml/2006/ole">
            <mc:AlternateContent xmlns:mc="http://schemas.openxmlformats.org/markup-compatibility/2006">
              <mc:Choice xmlns:v="urn:schemas-microsoft-com:vml" Requires="v">
                <p:oleObj name="Equation" r:id="rId4" imgW="1155700" imgH="254000" progId="Equation.DSMT4">
                  <p:embed/>
                </p:oleObj>
              </mc:Choice>
              <mc:Fallback>
                <p:oleObj name="Equation" r:id="rId4" imgW="1155700" imgH="254000" progId="Equation.DSMT4">
                  <p:embed/>
                  <p:pic>
                    <p:nvPicPr>
                      <p:cNvPr id="23556" name="Object 2">
                        <a:extLst>
                          <a:ext uri="{FF2B5EF4-FFF2-40B4-BE49-F238E27FC236}">
                            <a16:creationId xmlns:a16="http://schemas.microsoft.com/office/drawing/2014/main" id="{991AC3A9-04E8-FB48-F783-273915284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3163" y="352425"/>
                        <a:ext cx="25574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17" dur="500"/>
                                        <p:tgtEl>
                                          <p:spTgt spid="12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2" dur="500"/>
                                        <p:tgtEl>
                                          <p:spTgt spid="12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blinds(horizontal)">
                                      <p:cBhvr>
                                        <p:cTn id="27" dur="500"/>
                                        <p:tgtEl>
                                          <p:spTgt spid="122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blinds(horizontal)">
                                      <p:cBhvr>
                                        <p:cTn id="32" dur="500"/>
                                        <p:tgtEl>
                                          <p:spTgt spid="122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291">
                                            <p:txEl>
                                              <p:pRg st="8" end="8"/>
                                            </p:txEl>
                                          </p:spTgt>
                                        </p:tgtEl>
                                        <p:attrNameLst>
                                          <p:attrName>style.visibility</p:attrName>
                                        </p:attrNameLst>
                                      </p:cBhvr>
                                      <p:to>
                                        <p:strVal val="visible"/>
                                      </p:to>
                                    </p:set>
                                    <p:animEffect transition="in" filter="blinds(horizontal)">
                                      <p:cBhvr>
                                        <p:cTn id="37" dur="500"/>
                                        <p:tgtEl>
                                          <p:spTgt spid="1229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2291">
                                            <p:txEl>
                                              <p:pRg st="9" end="9"/>
                                            </p:txEl>
                                          </p:spTgt>
                                        </p:tgtEl>
                                        <p:attrNameLst>
                                          <p:attrName>style.visibility</p:attrName>
                                        </p:attrNameLst>
                                      </p:cBhvr>
                                      <p:to>
                                        <p:strVal val="visible"/>
                                      </p:to>
                                    </p:set>
                                    <p:animEffect transition="in" filter="blinds(horizontal)">
                                      <p:cBhvr>
                                        <p:cTn id="42" dur="500"/>
                                        <p:tgtEl>
                                          <p:spTgt spid="12291">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291">
                                            <p:txEl>
                                              <p:pRg st="10" end="10"/>
                                            </p:txEl>
                                          </p:spTgt>
                                        </p:tgtEl>
                                        <p:attrNameLst>
                                          <p:attrName>style.visibility</p:attrName>
                                        </p:attrNameLst>
                                      </p:cBhvr>
                                      <p:to>
                                        <p:strVal val="visible"/>
                                      </p:to>
                                    </p:set>
                                    <p:animEffect transition="in" filter="blinds(horizontal)">
                                      <p:cBhvr>
                                        <p:cTn id="47" dur="500"/>
                                        <p:tgtEl>
                                          <p:spTgt spid="122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0C9A1A54-877D-C477-7AF2-E1DFEA3FFBFC}"/>
              </a:ext>
            </a:extLst>
          </p:cNvPr>
          <p:cNvSpPr>
            <a:spLocks noGrp="1"/>
          </p:cNvSpPr>
          <p:nvPr>
            <p:ph sz="quarter" idx="1"/>
          </p:nvPr>
        </p:nvSpPr>
        <p:spPr>
          <a:xfrm>
            <a:off x="1703388" y="260350"/>
            <a:ext cx="8712200" cy="647700"/>
          </a:xfrm>
        </p:spPr>
        <p:txBody>
          <a:bodyPr/>
          <a:lstStyle/>
          <a:p>
            <a:pPr marL="0" indent="0">
              <a:buFont typeface="Wingdings" panose="05000000000000000000" pitchFamily="2" charset="2"/>
              <a:buNone/>
            </a:pPr>
            <a:r>
              <a:rPr lang="en-CA" altLang="en-US"/>
              <a:t>Practice: Use binompdf to find the probability of each event: </a:t>
            </a:r>
          </a:p>
        </p:txBody>
      </p:sp>
      <p:sp>
        <p:nvSpPr>
          <p:cNvPr id="4" name="Content Placeholder 2">
            <a:extLst>
              <a:ext uri="{FF2B5EF4-FFF2-40B4-BE49-F238E27FC236}">
                <a16:creationId xmlns:a16="http://schemas.microsoft.com/office/drawing/2014/main" id="{08BA24D0-5F6A-CA46-602C-CF41AEE89531}"/>
              </a:ext>
            </a:extLst>
          </p:cNvPr>
          <p:cNvSpPr txBox="1">
            <a:spLocks/>
          </p:cNvSpPr>
          <p:nvPr/>
        </p:nvSpPr>
        <p:spPr bwMode="auto">
          <a:xfrm>
            <a:off x="1631950" y="1125538"/>
            <a:ext cx="8712200" cy="863600"/>
          </a:xfrm>
          <a:prstGeom prst="rect">
            <a:avLst/>
          </a:prstGeom>
          <a:noFill/>
          <a:ln w="9525">
            <a:noFill/>
            <a:miter lim="800000"/>
            <a:headEnd/>
            <a:tailEnd/>
          </a:ln>
        </p:spPr>
        <p:txBody>
          <a:bodyPr/>
          <a:lstStyle/>
          <a:p>
            <a:pPr eaLnBrk="1" hangingPunct="1">
              <a:defRPr/>
            </a:pPr>
            <a:r>
              <a:rPr lang="en-CA" sz="2100" dirty="0">
                <a:latin typeface="+mj-lt"/>
                <a:cs typeface="Arial" charset="0"/>
              </a:rPr>
              <a:t>Ex: A basketball player has a free throw percentage of 85%.  If he takes 5 shots, what is the probability he will make exactly 3 of them?</a:t>
            </a:r>
          </a:p>
        </p:txBody>
      </p:sp>
      <p:sp>
        <p:nvSpPr>
          <p:cNvPr id="25604" name="Content Placeholder 2">
            <a:extLst>
              <a:ext uri="{FF2B5EF4-FFF2-40B4-BE49-F238E27FC236}">
                <a16:creationId xmlns:a16="http://schemas.microsoft.com/office/drawing/2014/main" id="{529254AD-44C0-15E2-8727-853D9FF62950}"/>
              </a:ext>
            </a:extLst>
          </p:cNvPr>
          <p:cNvSpPr txBox="1">
            <a:spLocks/>
          </p:cNvSpPr>
          <p:nvPr/>
        </p:nvSpPr>
        <p:spPr bwMode="auto">
          <a:xfrm>
            <a:off x="1630363" y="2492375"/>
            <a:ext cx="864076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200"/>
              <a:t>Ex: A multiple choice quiz has 10 questions with 4 choices in each question. If you randomly guessed what is the probability that you get </a:t>
            </a:r>
            <a:r>
              <a:rPr lang="en-CA" altLang="en-US" sz="2200" b="1" i="1" u="sng"/>
              <a:t>exactly</a:t>
            </a:r>
            <a:r>
              <a:rPr lang="en-CA" altLang="en-US" sz="2200"/>
              <a:t> 4 questions correct? </a:t>
            </a:r>
          </a:p>
          <a:p>
            <a:pPr eaLnBrk="1" hangingPunct="1"/>
            <a:endParaRPr lang="en-CA" altLang="en-US" sz="2200"/>
          </a:p>
        </p:txBody>
      </p:sp>
      <p:sp>
        <p:nvSpPr>
          <p:cNvPr id="6" name="Content Placeholder 2">
            <a:extLst>
              <a:ext uri="{FF2B5EF4-FFF2-40B4-BE49-F238E27FC236}">
                <a16:creationId xmlns:a16="http://schemas.microsoft.com/office/drawing/2014/main" id="{BFD2DD90-6B25-2E15-53FC-26D6D7E40803}"/>
              </a:ext>
            </a:extLst>
          </p:cNvPr>
          <p:cNvSpPr txBox="1">
            <a:spLocks/>
          </p:cNvSpPr>
          <p:nvPr/>
        </p:nvSpPr>
        <p:spPr bwMode="auto">
          <a:xfrm>
            <a:off x="1558925" y="4583113"/>
            <a:ext cx="8640763" cy="114935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Ex: A multiple choice quiz has 10 questions with 4 choices in each question. If you randomly guessed what is the probability that you get </a:t>
            </a:r>
            <a:r>
              <a:rPr lang="en-CA" sz="2200" b="1" i="1" u="sng" dirty="0" err="1">
                <a:latin typeface="+mn-lt"/>
                <a:cs typeface="+mn-cs"/>
              </a:rPr>
              <a:t>atmost</a:t>
            </a:r>
            <a:r>
              <a:rPr lang="en-CA" sz="2200" dirty="0">
                <a:latin typeface="+mn-lt"/>
                <a:cs typeface="+mn-cs"/>
              </a:rPr>
              <a:t> 4 questions correct? </a:t>
            </a:r>
          </a:p>
          <a:p>
            <a:pPr marL="273050" indent="-273050" eaLnBrk="1" hangingPunct="1">
              <a:spcBef>
                <a:spcPts val="600"/>
              </a:spcBef>
              <a:buClr>
                <a:schemeClr val="accent1"/>
              </a:buClr>
              <a:buSzPct val="70000"/>
              <a:buFont typeface="Wingdings" pitchFamily="2" charset="2"/>
              <a:buChar char=""/>
              <a:defRPr/>
            </a:pPr>
            <a:endParaRPr lang="en-CA" sz="2200" dirty="0">
              <a:latin typeface="+mn-lt"/>
              <a:cs typeface="+mn-cs"/>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AA76-7DFF-C0E8-B606-0450B4BF3E03}"/>
              </a:ext>
            </a:extLst>
          </p:cNvPr>
          <p:cNvSpPr>
            <a:spLocks noGrp="1"/>
          </p:cNvSpPr>
          <p:nvPr>
            <p:ph type="title"/>
          </p:nvPr>
        </p:nvSpPr>
        <p:spPr>
          <a:xfrm>
            <a:off x="1847850" y="273050"/>
            <a:ext cx="8075613" cy="490538"/>
          </a:xfrm>
        </p:spPr>
        <p:txBody>
          <a:bodyPr>
            <a:normAutofit fontScale="90000"/>
          </a:bodyPr>
          <a:lstStyle/>
          <a:p>
            <a:pPr eaLnBrk="1" hangingPunct="1">
              <a:defRPr/>
            </a:pPr>
            <a:r>
              <a:rPr lang="en-CA" dirty="0"/>
              <a:t>Binomial CDF  </a:t>
            </a:r>
          </a:p>
        </p:txBody>
      </p:sp>
      <p:sp>
        <p:nvSpPr>
          <p:cNvPr id="3" name="Content Placeholder 2">
            <a:extLst>
              <a:ext uri="{FF2B5EF4-FFF2-40B4-BE49-F238E27FC236}">
                <a16:creationId xmlns:a16="http://schemas.microsoft.com/office/drawing/2014/main" id="{317476B1-D762-2420-1571-B75DE57CC991}"/>
              </a:ext>
            </a:extLst>
          </p:cNvPr>
          <p:cNvSpPr>
            <a:spLocks noGrp="1"/>
          </p:cNvSpPr>
          <p:nvPr>
            <p:ph sz="quarter" idx="1"/>
          </p:nvPr>
        </p:nvSpPr>
        <p:spPr>
          <a:xfrm>
            <a:off x="1703388" y="836613"/>
            <a:ext cx="8569325" cy="2879725"/>
          </a:xfrm>
        </p:spPr>
        <p:txBody>
          <a:bodyPr/>
          <a:lstStyle/>
          <a:p>
            <a:pPr marL="273050" lvl="1" eaLnBrk="1" hangingPunct="1">
              <a:spcBef>
                <a:spcPts val="600"/>
              </a:spcBef>
              <a:buSzPct val="70000"/>
              <a:buFont typeface="Wingdings" pitchFamily="2" charset="2"/>
              <a:buChar char=""/>
              <a:defRPr/>
            </a:pPr>
            <a:r>
              <a:rPr lang="en-CA" dirty="0"/>
              <a:t>CDF: Cumulative Distribution Function</a:t>
            </a:r>
          </a:p>
          <a:p>
            <a:pPr marL="273050" lvl="1" eaLnBrk="1" hangingPunct="1">
              <a:spcBef>
                <a:spcPts val="600"/>
              </a:spcBef>
              <a:buSzPct val="70000"/>
              <a:buFont typeface="Wingdings" pitchFamily="2" charset="2"/>
              <a:buChar char=""/>
              <a:defRPr/>
            </a:pPr>
            <a:r>
              <a:rPr lang="en-CA" dirty="0"/>
              <a:t>Calculates the sum of probabilities from 0 success all the way up to “X” number of successes</a:t>
            </a:r>
          </a:p>
          <a:p>
            <a:pPr marL="273050" lvl="1" eaLnBrk="1" hangingPunct="1">
              <a:spcBef>
                <a:spcPts val="600"/>
              </a:spcBef>
              <a:buSzPct val="70000"/>
              <a:buFont typeface="Wingdings" pitchFamily="2" charset="2"/>
              <a:buChar char=""/>
              <a:defRPr/>
            </a:pPr>
            <a:r>
              <a:rPr lang="en-CA" dirty="0"/>
              <a:t>PRESS :  2</a:t>
            </a:r>
            <a:r>
              <a:rPr lang="en-CA" baseline="30000" dirty="0"/>
              <a:t>nd</a:t>
            </a:r>
            <a:r>
              <a:rPr lang="en-CA" dirty="0"/>
              <a:t>/DISTR / [Scroll Down]  A:binomcdf</a:t>
            </a:r>
          </a:p>
          <a:p>
            <a:pPr marL="0" lvl="1" indent="0" eaLnBrk="1" hangingPunct="1">
              <a:spcBef>
                <a:spcPts val="600"/>
              </a:spcBef>
              <a:buSzPct val="70000"/>
              <a:buFont typeface="Wingdings 2" panose="05020102010507070707" pitchFamily="18" charset="2"/>
              <a:buNone/>
              <a:defRPr/>
            </a:pPr>
            <a:r>
              <a:rPr lang="en-CA" dirty="0"/>
              <a:t>	</a:t>
            </a:r>
            <a:r>
              <a:rPr lang="en-CA" dirty="0" err="1"/>
              <a:t>Ie</a:t>
            </a:r>
            <a:r>
              <a:rPr lang="en-CA" dirty="0"/>
              <a:t>: You have a M.C. test, 20 equations, 5 choices each, what is the probability that you will get “9 or LESS” correct?</a:t>
            </a:r>
          </a:p>
          <a:p>
            <a:pPr marL="0" lvl="1" indent="0" eaLnBrk="1" hangingPunct="1">
              <a:spcBef>
                <a:spcPts val="600"/>
              </a:spcBef>
              <a:buSzPct val="70000"/>
              <a:buFont typeface="Wingdings 2" panose="05020102010507070707" pitchFamily="18" charset="2"/>
              <a:buNone/>
              <a:defRPr/>
            </a:pPr>
            <a:endParaRPr lang="en-CA" dirty="0"/>
          </a:p>
        </p:txBody>
      </p:sp>
      <p:graphicFrame>
        <p:nvGraphicFramePr>
          <p:cNvPr id="7" name="Object 5">
            <a:extLst>
              <a:ext uri="{FF2B5EF4-FFF2-40B4-BE49-F238E27FC236}">
                <a16:creationId xmlns:a16="http://schemas.microsoft.com/office/drawing/2014/main" id="{DB6E19B5-BD56-A845-B6D0-D75CDE69A6EB}"/>
              </a:ext>
            </a:extLst>
          </p:cNvPr>
          <p:cNvGraphicFramePr>
            <a:graphicFrameLocks noChangeAspect="1"/>
          </p:cNvGraphicFramePr>
          <p:nvPr/>
        </p:nvGraphicFramePr>
        <p:xfrm>
          <a:off x="2916238" y="3094038"/>
          <a:ext cx="2490787" cy="479425"/>
        </p:xfrm>
        <a:graphic>
          <a:graphicData uri="http://schemas.openxmlformats.org/presentationml/2006/ole">
            <mc:AlternateContent xmlns:mc="http://schemas.openxmlformats.org/markup-compatibility/2006">
              <mc:Choice xmlns:v="urn:schemas-microsoft-com:vml" Requires="v">
                <p:oleObj name="Equation" r:id="rId4" imgW="1320227" imgH="253890" progId="Equation.DSMT4">
                  <p:embed/>
                </p:oleObj>
              </mc:Choice>
              <mc:Fallback>
                <p:oleObj name="Equation" r:id="rId4" imgW="1320227" imgH="253890" progId="Equation.DSMT4">
                  <p:embed/>
                  <p:pic>
                    <p:nvPicPr>
                      <p:cNvPr id="7" name="Object 5">
                        <a:extLst>
                          <a:ext uri="{FF2B5EF4-FFF2-40B4-BE49-F238E27FC236}">
                            <a16:creationId xmlns:a16="http://schemas.microsoft.com/office/drawing/2014/main" id="{DB6E19B5-BD56-A845-B6D0-D75CDE69A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094038"/>
                        <a:ext cx="2490787"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a:extLst>
              <a:ext uri="{FF2B5EF4-FFF2-40B4-BE49-F238E27FC236}">
                <a16:creationId xmlns:a16="http://schemas.microsoft.com/office/drawing/2014/main" id="{53A01701-52B0-380B-4BF9-88483D4119E7}"/>
              </a:ext>
            </a:extLst>
          </p:cNvPr>
          <p:cNvGraphicFramePr>
            <a:graphicFrameLocks noChangeAspect="1"/>
          </p:cNvGraphicFramePr>
          <p:nvPr/>
        </p:nvGraphicFramePr>
        <p:xfrm>
          <a:off x="5407025" y="3138488"/>
          <a:ext cx="1331913" cy="390525"/>
        </p:xfrm>
        <a:graphic>
          <a:graphicData uri="http://schemas.openxmlformats.org/presentationml/2006/ole">
            <mc:AlternateContent xmlns:mc="http://schemas.openxmlformats.org/markup-compatibility/2006">
              <mc:Choice xmlns:v="urn:schemas-microsoft-com:vml" Requires="v">
                <p:oleObj name="Equation" r:id="rId6" imgW="609336" imgH="177723" progId="Equation.DSMT4">
                  <p:embed/>
                </p:oleObj>
              </mc:Choice>
              <mc:Fallback>
                <p:oleObj name="Equation" r:id="rId6" imgW="609336" imgH="177723" progId="Equation.DSMT4">
                  <p:embed/>
                  <p:pic>
                    <p:nvPicPr>
                      <p:cNvPr id="9" name="Object 5">
                        <a:extLst>
                          <a:ext uri="{FF2B5EF4-FFF2-40B4-BE49-F238E27FC236}">
                            <a16:creationId xmlns:a16="http://schemas.microsoft.com/office/drawing/2014/main" id="{53A01701-52B0-380B-4BF9-88483D4119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7025" y="3138488"/>
                        <a:ext cx="13319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5">
            <a:extLst>
              <a:ext uri="{FF2B5EF4-FFF2-40B4-BE49-F238E27FC236}">
                <a16:creationId xmlns:a16="http://schemas.microsoft.com/office/drawing/2014/main" id="{9A145E8B-69BB-0233-2D78-E6B8B7D3A797}"/>
              </a:ext>
            </a:extLst>
          </p:cNvPr>
          <p:cNvGraphicFramePr>
            <a:graphicFrameLocks noChangeAspect="1"/>
          </p:cNvGraphicFramePr>
          <p:nvPr/>
        </p:nvGraphicFramePr>
        <p:xfrm>
          <a:off x="4583113" y="311150"/>
          <a:ext cx="2154237" cy="479425"/>
        </p:xfrm>
        <a:graphic>
          <a:graphicData uri="http://schemas.openxmlformats.org/presentationml/2006/ole">
            <mc:AlternateContent xmlns:mc="http://schemas.openxmlformats.org/markup-compatibility/2006">
              <mc:Choice xmlns:v="urn:schemas-microsoft-com:vml" Requires="v">
                <p:oleObj name="Equation" r:id="rId8" imgW="1143000" imgH="254000" progId="Equation.DSMT4">
                  <p:embed/>
                </p:oleObj>
              </mc:Choice>
              <mc:Fallback>
                <p:oleObj name="Equation" r:id="rId8" imgW="1143000" imgH="254000" progId="Equation.DSMT4">
                  <p:embed/>
                  <p:pic>
                    <p:nvPicPr>
                      <p:cNvPr id="10" name="Object 5">
                        <a:extLst>
                          <a:ext uri="{FF2B5EF4-FFF2-40B4-BE49-F238E27FC236}">
                            <a16:creationId xmlns:a16="http://schemas.microsoft.com/office/drawing/2014/main" id="{9A145E8B-69BB-0233-2D78-E6B8B7D3A7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3113" y="311150"/>
                        <a:ext cx="2154237"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Content Placeholder 2">
            <a:extLst>
              <a:ext uri="{FF2B5EF4-FFF2-40B4-BE49-F238E27FC236}">
                <a16:creationId xmlns:a16="http://schemas.microsoft.com/office/drawing/2014/main" id="{08F2AAA8-FD8E-B24E-DDAF-CC0BE6F44EAE}"/>
              </a:ext>
            </a:extLst>
          </p:cNvPr>
          <p:cNvSpPr txBox="1">
            <a:spLocks/>
          </p:cNvSpPr>
          <p:nvPr/>
        </p:nvSpPr>
        <p:spPr bwMode="auto">
          <a:xfrm>
            <a:off x="1703388" y="3689350"/>
            <a:ext cx="85693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0" lvl="1" eaLnBrk="1" hangingPunct="1">
              <a:spcBef>
                <a:spcPts val="600"/>
              </a:spcBef>
              <a:buSzPct val="70000"/>
              <a:buFont typeface="Wingdings 2" panose="05020102010507070707" pitchFamily="18" charset="2"/>
              <a:buNone/>
            </a:pPr>
            <a:r>
              <a:rPr lang="en-CA" altLang="en-US"/>
              <a:t>Ex: Given the same test from above, assuming that you are guessing all your answers, find the following: </a:t>
            </a:r>
          </a:p>
          <a:p>
            <a:pPr marL="0" lvl="1" eaLnBrk="1" hangingPunct="1">
              <a:spcBef>
                <a:spcPts val="600"/>
              </a:spcBef>
              <a:buSzPct val="70000"/>
              <a:buFont typeface="Wingdings 2" panose="05020102010507070707" pitchFamily="18" charset="2"/>
              <a:buNone/>
            </a:pPr>
            <a:r>
              <a:rPr lang="en-CA" altLang="en-US"/>
              <a:t>a) Probability that you will pass the test?</a:t>
            </a:r>
          </a:p>
          <a:p>
            <a:pPr marL="0" lvl="1" eaLnBrk="1" hangingPunct="1">
              <a:spcBef>
                <a:spcPts val="600"/>
              </a:spcBef>
              <a:buSzPct val="70000"/>
              <a:buFont typeface="Wingdings 2" panose="05020102010507070707" pitchFamily="18" charset="2"/>
              <a:buNone/>
            </a:pPr>
            <a:endParaRPr lang="en-CA" altLang="en-US"/>
          </a:p>
          <a:p>
            <a:pPr marL="0" lvl="1" eaLnBrk="1" hangingPunct="1">
              <a:spcBef>
                <a:spcPts val="600"/>
              </a:spcBef>
              <a:buSzPct val="70000"/>
              <a:buFont typeface="Wingdings 2" panose="05020102010507070707" pitchFamily="18" charset="2"/>
              <a:buNone/>
            </a:pPr>
            <a:endParaRPr lang="en-CA" altLang="en-US"/>
          </a:p>
          <a:p>
            <a:pPr marL="0" lvl="1" eaLnBrk="1" hangingPunct="1">
              <a:spcBef>
                <a:spcPts val="600"/>
              </a:spcBef>
              <a:buSzPct val="70000"/>
              <a:buFont typeface="Wingdings 2" panose="05020102010507070707" pitchFamily="18" charset="2"/>
              <a:buNone/>
            </a:pPr>
            <a:r>
              <a:rPr lang="en-CA" altLang="en-US"/>
              <a:t>b) Probability that you will score 90% or higher</a:t>
            </a:r>
          </a:p>
          <a:p>
            <a:pPr marL="0" lvl="1" eaLnBrk="1" hangingPunct="1">
              <a:spcBef>
                <a:spcPts val="600"/>
              </a:spcBef>
              <a:buSzPct val="70000"/>
              <a:buFont typeface="Wingdings 2" panose="05020102010507070707" pitchFamily="18" charset="2"/>
              <a:buNone/>
            </a:pPr>
            <a:endParaRPr lang="en-CA" altLang="en-US"/>
          </a:p>
        </p:txBody>
      </p:sp>
      <p:graphicFrame>
        <p:nvGraphicFramePr>
          <p:cNvPr id="12" name="Object 7">
            <a:extLst>
              <a:ext uri="{FF2B5EF4-FFF2-40B4-BE49-F238E27FC236}">
                <a16:creationId xmlns:a16="http://schemas.microsoft.com/office/drawing/2014/main" id="{DD57399E-C313-0F9C-DB35-3A58A73A8316}"/>
              </a:ext>
            </a:extLst>
          </p:cNvPr>
          <p:cNvGraphicFramePr>
            <a:graphicFrameLocks noChangeAspect="1"/>
          </p:cNvGraphicFramePr>
          <p:nvPr/>
        </p:nvGraphicFramePr>
        <p:xfrm>
          <a:off x="1919288" y="4941888"/>
          <a:ext cx="3238500" cy="474662"/>
        </p:xfrm>
        <a:graphic>
          <a:graphicData uri="http://schemas.openxmlformats.org/presentationml/2006/ole">
            <mc:AlternateContent xmlns:mc="http://schemas.openxmlformats.org/markup-compatibility/2006">
              <mc:Choice xmlns:v="urn:schemas-microsoft-com:vml" Requires="v">
                <p:oleObj name="Equation" r:id="rId10" imgW="1726451" imgH="253890" progId="Equation.DSMT4">
                  <p:embed/>
                </p:oleObj>
              </mc:Choice>
              <mc:Fallback>
                <p:oleObj name="Equation" r:id="rId10" imgW="1726451" imgH="253890" progId="Equation.DSMT4">
                  <p:embed/>
                  <p:pic>
                    <p:nvPicPr>
                      <p:cNvPr id="12" name="Object 7">
                        <a:extLst>
                          <a:ext uri="{FF2B5EF4-FFF2-40B4-BE49-F238E27FC236}">
                            <a16:creationId xmlns:a16="http://schemas.microsoft.com/office/drawing/2014/main" id="{DD57399E-C313-0F9C-DB35-3A58A73A83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9288" y="4941888"/>
                        <a:ext cx="3238500"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7">
            <a:extLst>
              <a:ext uri="{FF2B5EF4-FFF2-40B4-BE49-F238E27FC236}">
                <a16:creationId xmlns:a16="http://schemas.microsoft.com/office/drawing/2014/main" id="{45F55F9C-20DF-647F-8800-57C6173D6C4B}"/>
              </a:ext>
            </a:extLst>
          </p:cNvPr>
          <p:cNvGraphicFramePr>
            <a:graphicFrameLocks noChangeAspect="1"/>
          </p:cNvGraphicFramePr>
          <p:nvPr/>
        </p:nvGraphicFramePr>
        <p:xfrm>
          <a:off x="5159375" y="5013325"/>
          <a:ext cx="1023938" cy="333375"/>
        </p:xfrm>
        <a:graphic>
          <a:graphicData uri="http://schemas.openxmlformats.org/presentationml/2006/ole">
            <mc:AlternateContent xmlns:mc="http://schemas.openxmlformats.org/markup-compatibility/2006">
              <mc:Choice xmlns:v="urn:schemas-microsoft-com:vml" Requires="v">
                <p:oleObj name="Equation" r:id="rId12" imgW="545626" imgH="177646" progId="Equation.DSMT4">
                  <p:embed/>
                </p:oleObj>
              </mc:Choice>
              <mc:Fallback>
                <p:oleObj name="Equation" r:id="rId12" imgW="545626" imgH="177646" progId="Equation.DSMT4">
                  <p:embed/>
                  <p:pic>
                    <p:nvPicPr>
                      <p:cNvPr id="13" name="Object 7">
                        <a:extLst>
                          <a:ext uri="{FF2B5EF4-FFF2-40B4-BE49-F238E27FC236}">
                            <a16:creationId xmlns:a16="http://schemas.microsoft.com/office/drawing/2014/main" id="{45F55F9C-20DF-647F-8800-57C6173D6C4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9375" y="5013325"/>
                        <a:ext cx="102393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a:extLst>
              <a:ext uri="{FF2B5EF4-FFF2-40B4-BE49-F238E27FC236}">
                <a16:creationId xmlns:a16="http://schemas.microsoft.com/office/drawing/2014/main" id="{5E52DDD6-6910-5A60-257C-1EA0B3D9EEF5}"/>
              </a:ext>
            </a:extLst>
          </p:cNvPr>
          <p:cNvGraphicFramePr>
            <a:graphicFrameLocks noChangeAspect="1"/>
          </p:cNvGraphicFramePr>
          <p:nvPr/>
        </p:nvGraphicFramePr>
        <p:xfrm>
          <a:off x="6142038" y="5011738"/>
          <a:ext cx="1190625" cy="333375"/>
        </p:xfrm>
        <a:graphic>
          <a:graphicData uri="http://schemas.openxmlformats.org/presentationml/2006/ole">
            <mc:AlternateContent xmlns:mc="http://schemas.openxmlformats.org/markup-compatibility/2006">
              <mc:Choice xmlns:v="urn:schemas-microsoft-com:vml" Requires="v">
                <p:oleObj name="Equation" r:id="rId14" imgW="634449" imgH="177646" progId="Equation.DSMT4">
                  <p:embed/>
                </p:oleObj>
              </mc:Choice>
              <mc:Fallback>
                <p:oleObj name="Equation" r:id="rId14" imgW="634449" imgH="177646" progId="Equation.DSMT4">
                  <p:embed/>
                  <p:pic>
                    <p:nvPicPr>
                      <p:cNvPr id="14" name="Object 7">
                        <a:extLst>
                          <a:ext uri="{FF2B5EF4-FFF2-40B4-BE49-F238E27FC236}">
                            <a16:creationId xmlns:a16="http://schemas.microsoft.com/office/drawing/2014/main" id="{5E52DDD6-6910-5A60-257C-1EA0B3D9EEF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2038" y="5011738"/>
                        <a:ext cx="119062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7">
            <a:extLst>
              <a:ext uri="{FF2B5EF4-FFF2-40B4-BE49-F238E27FC236}">
                <a16:creationId xmlns:a16="http://schemas.microsoft.com/office/drawing/2014/main" id="{FDE0F93C-13C9-87D4-8C65-B05FA0579E0F}"/>
              </a:ext>
            </a:extLst>
          </p:cNvPr>
          <p:cNvGraphicFramePr>
            <a:graphicFrameLocks noChangeAspect="1"/>
          </p:cNvGraphicFramePr>
          <p:nvPr/>
        </p:nvGraphicFramePr>
        <p:xfrm>
          <a:off x="1865313" y="6065838"/>
          <a:ext cx="3119437" cy="476250"/>
        </p:xfrm>
        <a:graphic>
          <a:graphicData uri="http://schemas.openxmlformats.org/presentationml/2006/ole">
            <mc:AlternateContent xmlns:mc="http://schemas.openxmlformats.org/markup-compatibility/2006">
              <mc:Choice xmlns:v="urn:schemas-microsoft-com:vml" Requires="v">
                <p:oleObj name="Equation" r:id="rId16" imgW="1663700" imgH="254000" progId="Equation.DSMT4">
                  <p:embed/>
                </p:oleObj>
              </mc:Choice>
              <mc:Fallback>
                <p:oleObj name="Equation" r:id="rId16" imgW="1663700" imgH="254000" progId="Equation.DSMT4">
                  <p:embed/>
                  <p:pic>
                    <p:nvPicPr>
                      <p:cNvPr id="15" name="Object 7">
                        <a:extLst>
                          <a:ext uri="{FF2B5EF4-FFF2-40B4-BE49-F238E27FC236}">
                            <a16:creationId xmlns:a16="http://schemas.microsoft.com/office/drawing/2014/main" id="{FDE0F93C-13C9-87D4-8C65-B05FA0579E0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65313" y="6065838"/>
                        <a:ext cx="311943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7">
            <a:extLst>
              <a:ext uri="{FF2B5EF4-FFF2-40B4-BE49-F238E27FC236}">
                <a16:creationId xmlns:a16="http://schemas.microsoft.com/office/drawing/2014/main" id="{D674B95B-8490-E7BE-A4F1-D723C6ED784B}"/>
              </a:ext>
            </a:extLst>
          </p:cNvPr>
          <p:cNvGraphicFramePr>
            <a:graphicFrameLocks noChangeAspect="1"/>
          </p:cNvGraphicFramePr>
          <p:nvPr/>
        </p:nvGraphicFramePr>
        <p:xfrm>
          <a:off x="4951413" y="5915025"/>
          <a:ext cx="911225" cy="671513"/>
        </p:xfrm>
        <a:graphic>
          <a:graphicData uri="http://schemas.openxmlformats.org/presentationml/2006/ole">
            <mc:AlternateContent xmlns:mc="http://schemas.openxmlformats.org/markup-compatibility/2006">
              <mc:Choice xmlns:v="urn:schemas-microsoft-com:vml" Requires="v">
                <p:oleObj name="Equation" r:id="rId18" imgW="241091" imgH="177646" progId="Equation.DSMT4">
                  <p:embed/>
                </p:oleObj>
              </mc:Choice>
              <mc:Fallback>
                <p:oleObj name="Equation" r:id="rId18" imgW="241091" imgH="177646" progId="Equation.DSMT4">
                  <p:embed/>
                  <p:pic>
                    <p:nvPicPr>
                      <p:cNvPr id="16" name="Object 7">
                        <a:extLst>
                          <a:ext uri="{FF2B5EF4-FFF2-40B4-BE49-F238E27FC236}">
                            <a16:creationId xmlns:a16="http://schemas.microsoft.com/office/drawing/2014/main" id="{D674B95B-8490-E7BE-A4F1-D723C6ED784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51413" y="5915025"/>
                        <a:ext cx="911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linds(horizontal)">
                                      <p:cBhvr>
                                        <p:cTn id="42" dur="500"/>
                                        <p:tgtEl>
                                          <p:spTgt spid="11">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blinds(horizontal)">
                                      <p:cBhvr>
                                        <p:cTn id="47" dur="500"/>
                                        <p:tgtEl>
                                          <p:spTgt spid="11">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blinds(horizontal)">
                                      <p:cBhvr>
                                        <p:cTn id="52" dur="500"/>
                                        <p:tgtEl>
                                          <p:spTgt spid="11">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C7450ED3-66B8-B794-ADBE-CA9EAAFB67EA}"/>
              </a:ext>
            </a:extLst>
          </p:cNvPr>
          <p:cNvSpPr>
            <a:spLocks noGrp="1"/>
          </p:cNvSpPr>
          <p:nvPr>
            <p:ph sz="quarter" idx="1"/>
          </p:nvPr>
        </p:nvSpPr>
        <p:spPr>
          <a:xfrm>
            <a:off x="263525" y="219075"/>
            <a:ext cx="10872788" cy="4873625"/>
          </a:xfrm>
        </p:spPr>
        <p:txBody>
          <a:bodyPr/>
          <a:lstStyle/>
          <a:p>
            <a:pPr marL="0" indent="0">
              <a:buFont typeface="Wingdings" panose="05000000000000000000" pitchFamily="2" charset="2"/>
              <a:buNone/>
            </a:pPr>
            <a:r>
              <a:rPr lang="en-US" altLang="en-US"/>
              <a:t>A manufacturer produces a large number of microwaves.  From past observations, the manufacturers knows that approximately 3.5% are defective.  A retail store purchases 4,500 microwaves.  </a:t>
            </a:r>
          </a:p>
          <a:p>
            <a:pPr marL="0" indent="0">
              <a:buFont typeface="Wingdings" panose="05000000000000000000" pitchFamily="2" charset="2"/>
              <a:buNone/>
            </a:pPr>
            <a:r>
              <a:rPr lang="en-US" altLang="en-US"/>
              <a:t>a) Determine the probability that between 3% to 5% of microwaves purchased will be defective?</a:t>
            </a:r>
          </a:p>
          <a:p>
            <a:pPr marL="0" indent="0">
              <a:buFont typeface="Wingdings" panose="05000000000000000000" pitchFamily="2" charset="2"/>
              <a:buNone/>
            </a:pPr>
            <a:r>
              <a:rPr lang="en-US" altLang="en-US"/>
              <a:t>b) Check if the conditions to use a normal approximate are met</a:t>
            </a:r>
          </a:p>
          <a:p>
            <a:pPr marL="0" indent="0">
              <a:buFont typeface="Wingdings" panose="05000000000000000000" pitchFamily="2" charset="2"/>
              <a:buNone/>
            </a:pPr>
            <a:r>
              <a:rPr lang="en-US" altLang="en-US"/>
              <a:t>c) If more than 5% of microwaves are defective, the retail store will start a repair department.  Should the company start a repair department?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id="{9F112D90-8BAE-F354-67BA-3867B443EA74}"/>
              </a:ext>
            </a:extLst>
          </p:cNvPr>
          <p:cNvSpPr>
            <a:spLocks noGrp="1"/>
          </p:cNvSpPr>
          <p:nvPr>
            <p:ph sz="quarter" idx="1"/>
          </p:nvPr>
        </p:nvSpPr>
        <p:spPr>
          <a:xfrm>
            <a:off x="1703388" y="260350"/>
            <a:ext cx="8569325" cy="1223963"/>
          </a:xfrm>
        </p:spPr>
        <p:txBody>
          <a:bodyPr/>
          <a:lstStyle/>
          <a:p>
            <a:pPr eaLnBrk="1" hangingPunct="1">
              <a:buFont typeface="Wingdings" panose="05000000000000000000" pitchFamily="2" charset="2"/>
              <a:buNone/>
            </a:pPr>
            <a:r>
              <a:rPr lang="en-CA" altLang="en-US" sz="2200"/>
              <a:t>Ex: In each of the following cases, decide whether or not a binomial distribution is an appropriate model, and give your reasoning:</a:t>
            </a:r>
          </a:p>
        </p:txBody>
      </p:sp>
      <p:sp>
        <p:nvSpPr>
          <p:cNvPr id="4" name="Content Placeholder 2">
            <a:extLst>
              <a:ext uri="{FF2B5EF4-FFF2-40B4-BE49-F238E27FC236}">
                <a16:creationId xmlns:a16="http://schemas.microsoft.com/office/drawing/2014/main" id="{CABA8438-2DF7-32DB-A2F9-E797220D6AF9}"/>
              </a:ext>
            </a:extLst>
          </p:cNvPr>
          <p:cNvSpPr txBox="1">
            <a:spLocks/>
          </p:cNvSpPr>
          <p:nvPr/>
        </p:nvSpPr>
        <p:spPr bwMode="auto">
          <a:xfrm>
            <a:off x="1703388" y="1628775"/>
            <a:ext cx="8569325" cy="1223963"/>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a) You draw 10 four cards from a deck without replacement and then find the probability of getting 4 clubs</a:t>
            </a:r>
          </a:p>
        </p:txBody>
      </p:sp>
      <p:sp>
        <p:nvSpPr>
          <p:cNvPr id="5" name="Content Placeholder 2">
            <a:extLst>
              <a:ext uri="{FF2B5EF4-FFF2-40B4-BE49-F238E27FC236}">
                <a16:creationId xmlns:a16="http://schemas.microsoft.com/office/drawing/2014/main" id="{048D8041-4542-B5EE-6AFC-8C3D4CB8170E}"/>
              </a:ext>
            </a:extLst>
          </p:cNvPr>
          <p:cNvSpPr txBox="1">
            <a:spLocks/>
          </p:cNvSpPr>
          <p:nvPr/>
        </p:nvSpPr>
        <p:spPr bwMode="auto">
          <a:xfrm>
            <a:off x="1703388" y="2781300"/>
            <a:ext cx="8569325" cy="1223963"/>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b) 30 women in a hospital gives birth to a child.  The probability that 10 of them gives birth to a female are taken.   </a:t>
            </a:r>
          </a:p>
        </p:txBody>
      </p:sp>
      <p:sp>
        <p:nvSpPr>
          <p:cNvPr id="6" name="TextBox 5">
            <a:extLst>
              <a:ext uri="{FF2B5EF4-FFF2-40B4-BE49-F238E27FC236}">
                <a16:creationId xmlns:a16="http://schemas.microsoft.com/office/drawing/2014/main" id="{AC8A3E30-9ABC-DBC4-125E-564C69C27A3D}"/>
              </a:ext>
            </a:extLst>
          </p:cNvPr>
          <p:cNvSpPr txBox="1"/>
          <p:nvPr/>
        </p:nvSpPr>
        <p:spPr>
          <a:xfrm>
            <a:off x="1703388" y="2381250"/>
            <a:ext cx="8636000" cy="400050"/>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No, because the probability of getting a club after each draw is changed</a:t>
            </a:r>
          </a:p>
        </p:txBody>
      </p:sp>
      <p:sp>
        <p:nvSpPr>
          <p:cNvPr id="7" name="TextBox 6">
            <a:extLst>
              <a:ext uri="{FF2B5EF4-FFF2-40B4-BE49-F238E27FC236}">
                <a16:creationId xmlns:a16="http://schemas.microsoft.com/office/drawing/2014/main" id="{28D0C166-BCF4-3689-BBE9-FB6CDC10C2A8}"/>
              </a:ext>
            </a:extLst>
          </p:cNvPr>
          <p:cNvSpPr txBox="1"/>
          <p:nvPr/>
        </p:nvSpPr>
        <p:spPr>
          <a:xfrm>
            <a:off x="1703388" y="3532188"/>
            <a:ext cx="8493125" cy="708025"/>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Yes, the outcomes can be only be female and not female.  Each birth is</a:t>
            </a:r>
            <a:br>
              <a:rPr lang="en-CA" sz="2000" dirty="0">
                <a:solidFill>
                  <a:srgbClr val="FF0000"/>
                </a:solidFill>
                <a:latin typeface="+mj-lt"/>
                <a:cs typeface="Arial" charset="0"/>
              </a:rPr>
            </a:br>
            <a:r>
              <a:rPr lang="en-CA" sz="2000" dirty="0">
                <a:solidFill>
                  <a:srgbClr val="FF0000"/>
                </a:solidFill>
                <a:latin typeface="+mj-lt"/>
                <a:cs typeface="Arial" charset="0"/>
              </a:rPr>
              <a:t>independent of the other</a:t>
            </a:r>
          </a:p>
        </p:txBody>
      </p:sp>
      <p:sp>
        <p:nvSpPr>
          <p:cNvPr id="8" name="Content Placeholder 2">
            <a:extLst>
              <a:ext uri="{FF2B5EF4-FFF2-40B4-BE49-F238E27FC236}">
                <a16:creationId xmlns:a16="http://schemas.microsoft.com/office/drawing/2014/main" id="{999437ED-81A6-C233-3BC1-E73832957A85}"/>
              </a:ext>
            </a:extLst>
          </p:cNvPr>
          <p:cNvSpPr txBox="1">
            <a:spLocks/>
          </p:cNvSpPr>
          <p:nvPr/>
        </p:nvSpPr>
        <p:spPr bwMode="auto">
          <a:xfrm>
            <a:off x="1703388" y="4202113"/>
            <a:ext cx="8569325" cy="1223962"/>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c) A scientist conducts a solubility test 20 times on the same substance.  He raises the temperature by 3 degrees after each test.  She counts the number of times a chemical reaction would occur.  </a:t>
            </a:r>
          </a:p>
        </p:txBody>
      </p:sp>
      <p:sp>
        <p:nvSpPr>
          <p:cNvPr id="9" name="TextBox 8">
            <a:extLst>
              <a:ext uri="{FF2B5EF4-FFF2-40B4-BE49-F238E27FC236}">
                <a16:creationId xmlns:a16="http://schemas.microsoft.com/office/drawing/2014/main" id="{BF886946-7919-905D-8C3A-4046FC692B02}"/>
              </a:ext>
            </a:extLst>
          </p:cNvPr>
          <p:cNvSpPr txBox="1"/>
          <p:nvPr/>
        </p:nvSpPr>
        <p:spPr>
          <a:xfrm>
            <a:off x="1703388" y="5600700"/>
            <a:ext cx="7808912" cy="708025"/>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No, because the increase in temperature changes the outcome in</a:t>
            </a:r>
            <a:br>
              <a:rPr lang="en-CA" sz="2000" dirty="0">
                <a:solidFill>
                  <a:srgbClr val="FF0000"/>
                </a:solidFill>
                <a:latin typeface="+mj-lt"/>
                <a:cs typeface="Arial" charset="0"/>
              </a:rPr>
            </a:br>
            <a:r>
              <a:rPr lang="en-CA" sz="2000" dirty="0">
                <a:solidFill>
                  <a:srgbClr val="FF0000"/>
                </a:solidFill>
                <a:latin typeface="+mj-lt"/>
                <a:cs typeface="Arial" charset="0"/>
              </a:rPr>
              <a:t>each trial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20D7BB92-BDA5-B7C5-C976-35A127DE253F}"/>
              </a:ext>
            </a:extLst>
          </p:cNvPr>
          <p:cNvSpPr>
            <a:spLocks noGrp="1"/>
          </p:cNvSpPr>
          <p:nvPr>
            <p:ph sz="quarter" idx="1"/>
          </p:nvPr>
        </p:nvSpPr>
        <p:spPr>
          <a:xfrm>
            <a:off x="1774825" y="188913"/>
            <a:ext cx="8713788" cy="4679950"/>
          </a:xfrm>
        </p:spPr>
        <p:txBody>
          <a:bodyPr/>
          <a:lstStyle/>
          <a:p>
            <a:pPr marL="0" indent="0">
              <a:buFont typeface="Wingdings" panose="05000000000000000000" pitchFamily="2" charset="2"/>
              <a:buNone/>
            </a:pPr>
            <a:r>
              <a:rPr lang="en-CA" altLang="en-US"/>
              <a:t>Ex: Suppose you flip a coin 10 times, what is the probability distribution for the number of heads?</a:t>
            </a:r>
          </a:p>
          <a:p>
            <a:pPr marL="0" indent="0">
              <a:buFont typeface="Wingdings" panose="05000000000000000000" pitchFamily="2" charset="2"/>
              <a:buNone/>
            </a:pPr>
            <a:r>
              <a:rPr lang="en-CA" altLang="en-US"/>
              <a:t>a) Define your random variable “X”</a:t>
            </a:r>
            <a:br>
              <a:rPr lang="en-CA" altLang="en-US"/>
            </a:br>
            <a:endParaRPr lang="en-CA" altLang="en-US"/>
          </a:p>
          <a:p>
            <a:pPr marL="0" indent="0">
              <a:buFont typeface="Wingdings" panose="05000000000000000000" pitchFamily="2" charset="2"/>
              <a:buNone/>
            </a:pPr>
            <a:r>
              <a:rPr lang="en-CA" altLang="en-US"/>
              <a:t>b) Set L1 as the values of “x” and L2 as the corresponding probabilities of “x”.  Use binompdf(n,p,x) in L2</a:t>
            </a:r>
          </a:p>
          <a:p>
            <a:pPr marL="0" indent="0">
              <a:buFont typeface="Wingdings" panose="05000000000000000000" pitchFamily="2" charset="2"/>
              <a:buNone/>
            </a:pPr>
            <a:r>
              <a:rPr lang="en-CA" altLang="en-US"/>
              <a:t>c) Construct a histogram for the probability distribution of “x”.  Make sure you adjust your window and “x” scale</a:t>
            </a:r>
          </a:p>
          <a:p>
            <a:pPr marL="0" indent="0">
              <a:buFont typeface="Wingdings" panose="05000000000000000000" pitchFamily="2" charset="2"/>
              <a:buNone/>
            </a:pPr>
            <a:r>
              <a:rPr lang="en-CA" altLang="en-US"/>
              <a:t>d) What do you notice about the distribution?  Is it a normal distribution? </a:t>
            </a:r>
          </a:p>
          <a:p>
            <a:pPr marL="0" indent="0">
              <a:buFont typeface="Wingdings" panose="05000000000000000000" pitchFamily="2" charset="2"/>
              <a:buNone/>
            </a:pPr>
            <a:r>
              <a:rPr lang="en-CA" altLang="en-US"/>
              <a:t>e) Find the Mean and  standard deviation of the distribution</a:t>
            </a:r>
          </a:p>
          <a:p>
            <a:pPr marL="0" indent="0">
              <a:buFont typeface="Wingdings" panose="05000000000000000000" pitchFamily="2" charset="2"/>
              <a:buNone/>
            </a:pPr>
            <a:r>
              <a:rPr lang="en-CA" altLang="en-US"/>
              <a:t>and explain what they mean</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4238-03EF-C150-2E5C-7B6593580082}"/>
              </a:ext>
            </a:extLst>
          </p:cNvPr>
          <p:cNvSpPr>
            <a:spLocks noGrp="1"/>
          </p:cNvSpPr>
          <p:nvPr>
            <p:ph type="title"/>
          </p:nvPr>
        </p:nvSpPr>
        <p:spPr>
          <a:xfrm>
            <a:off x="1774825" y="274638"/>
            <a:ext cx="8569325" cy="490537"/>
          </a:xfrm>
        </p:spPr>
        <p:txBody>
          <a:bodyPr>
            <a:noAutofit/>
          </a:bodyPr>
          <a:lstStyle/>
          <a:p>
            <a:pPr eaLnBrk="1" hangingPunct="1">
              <a:defRPr/>
            </a:pPr>
            <a:r>
              <a:rPr lang="en-CA" sz="2200" dirty="0"/>
              <a:t>Mean and Standard Deviation of a binomial Distribution</a:t>
            </a:r>
          </a:p>
        </p:txBody>
      </p:sp>
      <p:sp>
        <p:nvSpPr>
          <p:cNvPr id="31747" name="Content Placeholder 2">
            <a:extLst>
              <a:ext uri="{FF2B5EF4-FFF2-40B4-BE49-F238E27FC236}">
                <a16:creationId xmlns:a16="http://schemas.microsoft.com/office/drawing/2014/main" id="{6020ED3A-EFE5-06DC-7DAF-CF899B96228E}"/>
              </a:ext>
            </a:extLst>
          </p:cNvPr>
          <p:cNvSpPr>
            <a:spLocks noGrp="1"/>
          </p:cNvSpPr>
          <p:nvPr>
            <p:ph sz="quarter" idx="1"/>
          </p:nvPr>
        </p:nvSpPr>
        <p:spPr>
          <a:xfrm>
            <a:off x="1774825" y="765175"/>
            <a:ext cx="8569325" cy="1171575"/>
          </a:xfrm>
        </p:spPr>
        <p:txBody>
          <a:bodyPr/>
          <a:lstStyle/>
          <a:p>
            <a:pPr eaLnBrk="1" hangingPunct="1"/>
            <a:r>
              <a:rPr lang="en-CA" altLang="en-US" sz="2100"/>
              <a:t>If “X” is a binomial random variable for the number of success, with “n” number of trials, and “p” probability of success in each trial, the mean and standard deviation of “X” is given by: </a:t>
            </a:r>
          </a:p>
        </p:txBody>
      </p:sp>
      <p:graphicFrame>
        <p:nvGraphicFramePr>
          <p:cNvPr id="3074" name="Object 2">
            <a:extLst>
              <a:ext uri="{FF2B5EF4-FFF2-40B4-BE49-F238E27FC236}">
                <a16:creationId xmlns:a16="http://schemas.microsoft.com/office/drawing/2014/main" id="{62CA6B78-FA70-A424-5D9E-BFB9804F8C02}"/>
              </a:ext>
            </a:extLst>
          </p:cNvPr>
          <p:cNvGraphicFramePr>
            <a:graphicFrameLocks noChangeAspect="1"/>
          </p:cNvGraphicFramePr>
          <p:nvPr/>
        </p:nvGraphicFramePr>
        <p:xfrm>
          <a:off x="2568575" y="2009775"/>
          <a:ext cx="1655763" cy="585788"/>
        </p:xfrm>
        <a:graphic>
          <a:graphicData uri="http://schemas.openxmlformats.org/presentationml/2006/ole">
            <mc:AlternateContent xmlns:mc="http://schemas.openxmlformats.org/markup-compatibility/2006">
              <mc:Choice xmlns:v="urn:schemas-microsoft-com:vml" Requires="v">
                <p:oleObj name="Equation" r:id="rId4" imgW="647700" imgH="228600" progId="Equation.DSMT4">
                  <p:embed/>
                </p:oleObj>
              </mc:Choice>
              <mc:Fallback>
                <p:oleObj name="Equation" r:id="rId4" imgW="647700" imgH="228600" progId="Equation.DSMT4">
                  <p:embed/>
                  <p:pic>
                    <p:nvPicPr>
                      <p:cNvPr id="3074" name="Object 2">
                        <a:extLst>
                          <a:ext uri="{FF2B5EF4-FFF2-40B4-BE49-F238E27FC236}">
                            <a16:creationId xmlns:a16="http://schemas.microsoft.com/office/drawing/2014/main" id="{62CA6B78-FA70-A424-5D9E-BFB9804F8C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75" y="2009775"/>
                        <a:ext cx="1655763"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a:extLst>
              <a:ext uri="{FF2B5EF4-FFF2-40B4-BE49-F238E27FC236}">
                <a16:creationId xmlns:a16="http://schemas.microsoft.com/office/drawing/2014/main" id="{F3DF3837-C759-0824-2A41-C2A8F572E116}"/>
              </a:ext>
            </a:extLst>
          </p:cNvPr>
          <p:cNvGraphicFramePr>
            <a:graphicFrameLocks noChangeAspect="1"/>
          </p:cNvGraphicFramePr>
          <p:nvPr/>
        </p:nvGraphicFramePr>
        <p:xfrm>
          <a:off x="6138863" y="1979613"/>
          <a:ext cx="2016125" cy="671512"/>
        </p:xfrm>
        <a:graphic>
          <a:graphicData uri="http://schemas.openxmlformats.org/presentationml/2006/ole">
            <mc:AlternateContent xmlns:mc="http://schemas.openxmlformats.org/markup-compatibility/2006">
              <mc:Choice xmlns:v="urn:schemas-microsoft-com:vml" Requires="v">
                <p:oleObj name="Equation" r:id="rId6" imgW="876300" imgH="292100" progId="Equation.DSMT4">
                  <p:embed/>
                </p:oleObj>
              </mc:Choice>
              <mc:Fallback>
                <p:oleObj name="Equation" r:id="rId6" imgW="876300" imgH="292100" progId="Equation.DSMT4">
                  <p:embed/>
                  <p:pic>
                    <p:nvPicPr>
                      <p:cNvPr id="3075" name="Object 3">
                        <a:extLst>
                          <a:ext uri="{FF2B5EF4-FFF2-40B4-BE49-F238E27FC236}">
                            <a16:creationId xmlns:a16="http://schemas.microsoft.com/office/drawing/2014/main" id="{F3DF3837-C759-0824-2A41-C2A8F572E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8863" y="1979613"/>
                        <a:ext cx="2016125"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a:extLst>
              <a:ext uri="{FF2B5EF4-FFF2-40B4-BE49-F238E27FC236}">
                <a16:creationId xmlns:a16="http://schemas.microsoft.com/office/drawing/2014/main" id="{2D1263DE-0958-166A-0C96-258BF73FDB7C}"/>
              </a:ext>
            </a:extLst>
          </p:cNvPr>
          <p:cNvGraphicFramePr>
            <a:graphicFrameLocks noChangeAspect="1"/>
          </p:cNvGraphicFramePr>
          <p:nvPr/>
        </p:nvGraphicFramePr>
        <p:xfrm>
          <a:off x="8220075" y="2003425"/>
          <a:ext cx="1519238" cy="671513"/>
        </p:xfrm>
        <a:graphic>
          <a:graphicData uri="http://schemas.openxmlformats.org/presentationml/2006/ole">
            <mc:AlternateContent xmlns:mc="http://schemas.openxmlformats.org/markup-compatibility/2006">
              <mc:Choice xmlns:v="urn:schemas-microsoft-com:vml" Requires="v">
                <p:oleObj name="Equation" r:id="rId8" imgW="660113" imgH="291973" progId="Equation.DSMT4">
                  <p:embed/>
                </p:oleObj>
              </mc:Choice>
              <mc:Fallback>
                <p:oleObj name="Equation" r:id="rId8" imgW="660113" imgH="291973" progId="Equation.DSMT4">
                  <p:embed/>
                  <p:pic>
                    <p:nvPicPr>
                      <p:cNvPr id="3076" name="Object 4">
                        <a:extLst>
                          <a:ext uri="{FF2B5EF4-FFF2-40B4-BE49-F238E27FC236}">
                            <a16:creationId xmlns:a16="http://schemas.microsoft.com/office/drawing/2014/main" id="{2D1263DE-0958-166A-0C96-258BF73FDB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0075" y="2003425"/>
                        <a:ext cx="1519238"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A902ECDE-7F14-7012-888A-104023701367}"/>
              </a:ext>
            </a:extLst>
          </p:cNvPr>
          <p:cNvSpPr txBox="1"/>
          <p:nvPr/>
        </p:nvSpPr>
        <p:spPr>
          <a:xfrm>
            <a:off x="1676400" y="2093913"/>
            <a:ext cx="855663" cy="400050"/>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Mean</a:t>
            </a:r>
          </a:p>
        </p:txBody>
      </p:sp>
      <p:sp>
        <p:nvSpPr>
          <p:cNvPr id="8" name="TextBox 7">
            <a:extLst>
              <a:ext uri="{FF2B5EF4-FFF2-40B4-BE49-F238E27FC236}">
                <a16:creationId xmlns:a16="http://schemas.microsoft.com/office/drawing/2014/main" id="{7C12FAA9-F30D-7067-C69C-84D40C87884D}"/>
              </a:ext>
            </a:extLst>
          </p:cNvPr>
          <p:cNvSpPr txBox="1"/>
          <p:nvPr/>
        </p:nvSpPr>
        <p:spPr>
          <a:xfrm>
            <a:off x="4665663" y="1970088"/>
            <a:ext cx="1498600" cy="708025"/>
          </a:xfrm>
          <a:prstGeom prst="rect">
            <a:avLst/>
          </a:prstGeom>
          <a:noFill/>
        </p:spPr>
        <p:txBody>
          <a:bodyPr>
            <a:spAutoFit/>
          </a:bodyPr>
          <a:lstStyle/>
          <a:p>
            <a:pPr eaLnBrk="1" hangingPunct="1">
              <a:defRPr/>
            </a:pPr>
            <a:r>
              <a:rPr lang="en-CA" sz="2000" dirty="0">
                <a:solidFill>
                  <a:srgbClr val="FF0000"/>
                </a:solidFill>
                <a:latin typeface="+mj-lt"/>
                <a:cs typeface="Arial" charset="0"/>
              </a:rPr>
              <a:t>Standard Deviation</a:t>
            </a:r>
          </a:p>
        </p:txBody>
      </p:sp>
      <p:sp>
        <p:nvSpPr>
          <p:cNvPr id="9" name="Content Placeholder 2">
            <a:extLst>
              <a:ext uri="{FF2B5EF4-FFF2-40B4-BE49-F238E27FC236}">
                <a16:creationId xmlns:a16="http://schemas.microsoft.com/office/drawing/2014/main" id="{E1B30016-21B8-D634-2CEB-9E6E89619D0C}"/>
              </a:ext>
            </a:extLst>
          </p:cNvPr>
          <p:cNvSpPr txBox="1">
            <a:spLocks/>
          </p:cNvSpPr>
          <p:nvPr/>
        </p:nvSpPr>
        <p:spPr bwMode="auto">
          <a:xfrm>
            <a:off x="1676400" y="3148013"/>
            <a:ext cx="8569325" cy="35941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100" dirty="0">
                <a:latin typeface="+mn-lt"/>
                <a:cs typeface="+mn-cs"/>
              </a:rPr>
              <a:t>Ex: A 100 question multiple choice test has 5 choices A,B,C,D,E.  If you randomly guessed all the questions and “X” is the number of correct answers you get, </a:t>
            </a:r>
          </a:p>
          <a:p>
            <a:pPr marL="273050" indent="-273050" eaLnBrk="1" hangingPunct="1">
              <a:spcBef>
                <a:spcPts val="600"/>
              </a:spcBef>
              <a:buClr>
                <a:schemeClr val="accent1"/>
              </a:buClr>
              <a:buSzPct val="70000"/>
              <a:defRPr/>
            </a:pPr>
            <a:r>
              <a:rPr lang="en-CA" sz="2100" dirty="0">
                <a:latin typeface="+mn-lt"/>
                <a:cs typeface="+mn-cs"/>
              </a:rPr>
              <a:t>a) what is the mean and standard deviation of ”X”?</a:t>
            </a:r>
          </a:p>
          <a:p>
            <a:pPr marL="273050" indent="-273050" eaLnBrk="1" hangingPunct="1">
              <a:spcBef>
                <a:spcPts val="600"/>
              </a:spcBef>
              <a:buClr>
                <a:schemeClr val="accent1"/>
              </a:buClr>
              <a:buSzPct val="70000"/>
              <a:defRPr/>
            </a:pPr>
            <a:r>
              <a:rPr lang="en-CA" sz="2100" dirty="0">
                <a:latin typeface="+mn-lt"/>
                <a:cs typeface="+mn-cs"/>
              </a:rPr>
              <a:t>b) What is the probability of getting between 30 to 50 questions correct? </a:t>
            </a:r>
          </a:p>
          <a:p>
            <a:pPr marL="273050" indent="-273050" eaLnBrk="1" hangingPunct="1">
              <a:spcBef>
                <a:spcPts val="600"/>
              </a:spcBef>
              <a:buClr>
                <a:schemeClr val="accent1"/>
              </a:buClr>
              <a:buSzPct val="70000"/>
              <a:defRPr/>
            </a:pPr>
            <a:r>
              <a:rPr lang="en-CA" sz="2100" dirty="0">
                <a:latin typeface="+mn-lt"/>
                <a:cs typeface="+mn-cs"/>
              </a:rPr>
              <a:t>c) Graph the probability distribution of “x” on </a:t>
            </a:r>
            <a:r>
              <a:rPr lang="en-CA" sz="2100" dirty="0" err="1">
                <a:latin typeface="+mn-lt"/>
                <a:cs typeface="+mn-cs"/>
              </a:rPr>
              <a:t>Ti</a:t>
            </a:r>
            <a:r>
              <a:rPr lang="en-CA" sz="2100" dirty="0">
                <a:latin typeface="+mn-lt"/>
                <a:cs typeface="+mn-cs"/>
              </a:rPr>
              <a:t> 83.  Does this distribution look like a normal distribution? </a:t>
            </a:r>
          </a:p>
          <a:p>
            <a:pPr marL="273050" indent="-273050" eaLnBrk="1" hangingPunct="1">
              <a:spcBef>
                <a:spcPts val="600"/>
              </a:spcBef>
              <a:buClr>
                <a:schemeClr val="accent1"/>
              </a:buClr>
              <a:buSzPct val="70000"/>
              <a:defRPr/>
            </a:pPr>
            <a:r>
              <a:rPr lang="en-CA" sz="2100" dirty="0">
                <a:latin typeface="+mn-lt"/>
                <a:cs typeface="+mn-cs"/>
              </a:rPr>
              <a:t>d) Use </a:t>
            </a:r>
            <a:r>
              <a:rPr lang="en-CA" sz="2100" dirty="0" err="1">
                <a:latin typeface="+mn-lt"/>
                <a:cs typeface="+mn-cs"/>
              </a:rPr>
              <a:t>normalcdf</a:t>
            </a:r>
            <a:r>
              <a:rPr lang="en-CA" sz="2100" dirty="0">
                <a:latin typeface="+mn-lt"/>
                <a:cs typeface="+mn-cs"/>
              </a:rPr>
              <a:t> to find the probability of getting between 30 to 50 questions correct? </a:t>
            </a:r>
          </a:p>
        </p:txBody>
      </p:sp>
      <p:sp>
        <p:nvSpPr>
          <p:cNvPr id="10" name="Rectangle 9">
            <a:extLst>
              <a:ext uri="{FF2B5EF4-FFF2-40B4-BE49-F238E27FC236}">
                <a16:creationId xmlns:a16="http://schemas.microsoft.com/office/drawing/2014/main" id="{B1E23E87-8660-B611-5DE4-DE37D39B51FA}"/>
              </a:ext>
            </a:extLst>
          </p:cNvPr>
          <p:cNvSpPr/>
          <p:nvPr/>
        </p:nvSpPr>
        <p:spPr>
          <a:xfrm>
            <a:off x="2495550" y="1989138"/>
            <a:ext cx="1800225" cy="649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Rectangle 10">
            <a:extLst>
              <a:ext uri="{FF2B5EF4-FFF2-40B4-BE49-F238E27FC236}">
                <a16:creationId xmlns:a16="http://schemas.microsoft.com/office/drawing/2014/main" id="{E07247BA-6D7A-814A-BB5C-03ABB2D4AE29}"/>
              </a:ext>
            </a:extLst>
          </p:cNvPr>
          <p:cNvSpPr/>
          <p:nvPr/>
        </p:nvSpPr>
        <p:spPr>
          <a:xfrm>
            <a:off x="6067425" y="1908175"/>
            <a:ext cx="3743325" cy="86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aphicFrame>
        <p:nvGraphicFramePr>
          <p:cNvPr id="31756" name="Object 2">
            <a:extLst>
              <a:ext uri="{FF2B5EF4-FFF2-40B4-BE49-F238E27FC236}">
                <a16:creationId xmlns:a16="http://schemas.microsoft.com/office/drawing/2014/main" id="{99A8AC72-A13F-23A1-45CA-91285094B7F8}"/>
              </a:ext>
            </a:extLst>
          </p:cNvPr>
          <p:cNvGraphicFramePr>
            <a:graphicFrameLocks noChangeAspect="1"/>
          </p:cNvGraphicFramePr>
          <p:nvPr/>
        </p:nvGraphicFramePr>
        <p:xfrm>
          <a:off x="4187825" y="2738438"/>
          <a:ext cx="1800225" cy="384175"/>
        </p:xfrm>
        <a:graphic>
          <a:graphicData uri="http://schemas.openxmlformats.org/presentationml/2006/ole">
            <mc:AlternateContent xmlns:mc="http://schemas.openxmlformats.org/markup-compatibility/2006">
              <mc:Choice xmlns:v="urn:schemas-microsoft-com:vml" Requires="v">
                <p:oleObj name="Equation" r:id="rId10" imgW="952087" imgH="203112" progId="Equation.DSMT4">
                  <p:embed/>
                </p:oleObj>
              </mc:Choice>
              <mc:Fallback>
                <p:oleObj name="Equation" r:id="rId10" imgW="952087" imgH="203112" progId="Equation.DSMT4">
                  <p:embed/>
                  <p:pic>
                    <p:nvPicPr>
                      <p:cNvPr id="31756" name="Object 2">
                        <a:extLst>
                          <a:ext uri="{FF2B5EF4-FFF2-40B4-BE49-F238E27FC236}">
                            <a16:creationId xmlns:a16="http://schemas.microsoft.com/office/drawing/2014/main" id="{99A8AC72-A13F-23A1-45CA-91285094B7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7825" y="2738438"/>
                        <a:ext cx="18002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2CFE2290-8CE3-32A7-AE5B-9F81EB0659A2}"/>
              </a:ext>
            </a:extLst>
          </p:cNvPr>
          <p:cNvGraphicFramePr>
            <a:graphicFrameLocks noChangeAspect="1"/>
          </p:cNvGraphicFramePr>
          <p:nvPr/>
        </p:nvGraphicFramePr>
        <p:xfrm>
          <a:off x="2184400" y="958850"/>
          <a:ext cx="2239963" cy="584200"/>
        </p:xfrm>
        <a:graphic>
          <a:graphicData uri="http://schemas.openxmlformats.org/presentationml/2006/ole">
            <mc:AlternateContent xmlns:mc="http://schemas.openxmlformats.org/markup-compatibility/2006">
              <mc:Choice xmlns:v="urn:schemas-microsoft-com:vml" Requires="v">
                <p:oleObj name="Equation" r:id="rId4" imgW="876300" imgH="228600" progId="Equation.DSMT4">
                  <p:embed/>
                </p:oleObj>
              </mc:Choice>
              <mc:Fallback>
                <p:oleObj name="Equation" r:id="rId4" imgW="876300" imgH="228600" progId="Equation.DSMT4">
                  <p:embed/>
                  <p:pic>
                    <p:nvPicPr>
                      <p:cNvPr id="4" name="Object 2">
                        <a:extLst>
                          <a:ext uri="{FF2B5EF4-FFF2-40B4-BE49-F238E27FC236}">
                            <a16:creationId xmlns:a16="http://schemas.microsoft.com/office/drawing/2014/main" id="{2CFE2290-8CE3-32A7-AE5B-9F81EB0659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400" y="958850"/>
                        <a:ext cx="2239963"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98868874-F959-44A1-E0D2-17B9CDF8B148}"/>
              </a:ext>
            </a:extLst>
          </p:cNvPr>
          <p:cNvGraphicFramePr>
            <a:graphicFrameLocks noChangeAspect="1"/>
          </p:cNvGraphicFramePr>
          <p:nvPr/>
        </p:nvGraphicFramePr>
        <p:xfrm>
          <a:off x="2660650" y="1543050"/>
          <a:ext cx="812800" cy="454025"/>
        </p:xfrm>
        <a:graphic>
          <a:graphicData uri="http://schemas.openxmlformats.org/presentationml/2006/ole">
            <mc:AlternateContent xmlns:mc="http://schemas.openxmlformats.org/markup-compatibility/2006">
              <mc:Choice xmlns:v="urn:schemas-microsoft-com:vml" Requires="v">
                <p:oleObj name="Equation" r:id="rId6" imgW="317087" imgH="177569" progId="Equation.DSMT4">
                  <p:embed/>
                </p:oleObj>
              </mc:Choice>
              <mc:Fallback>
                <p:oleObj name="Equation" r:id="rId6" imgW="317087" imgH="177569" progId="Equation.DSMT4">
                  <p:embed/>
                  <p:pic>
                    <p:nvPicPr>
                      <p:cNvPr id="5" name="Object 2">
                        <a:extLst>
                          <a:ext uri="{FF2B5EF4-FFF2-40B4-BE49-F238E27FC236}">
                            <a16:creationId xmlns:a16="http://schemas.microsoft.com/office/drawing/2014/main" id="{98868874-F959-44A1-E0D2-17B9CDF8B1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0650" y="1543050"/>
                        <a:ext cx="8128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F827857B-7833-738B-5FA5-9DA683FC2AD3}"/>
              </a:ext>
            </a:extLst>
          </p:cNvPr>
          <p:cNvGraphicFramePr>
            <a:graphicFrameLocks noChangeAspect="1"/>
          </p:cNvGraphicFramePr>
          <p:nvPr/>
        </p:nvGraphicFramePr>
        <p:xfrm>
          <a:off x="5543550" y="814388"/>
          <a:ext cx="2249488" cy="671512"/>
        </p:xfrm>
        <a:graphic>
          <a:graphicData uri="http://schemas.openxmlformats.org/presentationml/2006/ole">
            <mc:AlternateContent xmlns:mc="http://schemas.openxmlformats.org/markup-compatibility/2006">
              <mc:Choice xmlns:v="urn:schemas-microsoft-com:vml" Requires="v">
                <p:oleObj name="Equation" r:id="rId8" imgW="977476" imgH="291973" progId="Equation.DSMT4">
                  <p:embed/>
                </p:oleObj>
              </mc:Choice>
              <mc:Fallback>
                <p:oleObj name="Equation" r:id="rId8" imgW="977476" imgH="291973" progId="Equation.DSMT4">
                  <p:embed/>
                  <p:pic>
                    <p:nvPicPr>
                      <p:cNvPr id="6" name="Object 3">
                        <a:extLst>
                          <a:ext uri="{FF2B5EF4-FFF2-40B4-BE49-F238E27FC236}">
                            <a16:creationId xmlns:a16="http://schemas.microsoft.com/office/drawing/2014/main" id="{F827857B-7833-738B-5FA5-9DA683FC2A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3550" y="814388"/>
                        <a:ext cx="2249488" cy="6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600EC3FB-4420-33B4-79E8-B7C8DAF80C89}"/>
              </a:ext>
            </a:extLst>
          </p:cNvPr>
          <p:cNvGraphicFramePr>
            <a:graphicFrameLocks noChangeAspect="1"/>
          </p:cNvGraphicFramePr>
          <p:nvPr/>
        </p:nvGraphicFramePr>
        <p:xfrm>
          <a:off x="6051550" y="1508125"/>
          <a:ext cx="965200" cy="525463"/>
        </p:xfrm>
        <a:graphic>
          <a:graphicData uri="http://schemas.openxmlformats.org/presentationml/2006/ole">
            <mc:AlternateContent xmlns:mc="http://schemas.openxmlformats.org/markup-compatibility/2006">
              <mc:Choice xmlns:v="urn:schemas-microsoft-com:vml" Requires="v">
                <p:oleObj name="Equation" r:id="rId10" imgW="419100" imgH="228600" progId="Equation.DSMT4">
                  <p:embed/>
                </p:oleObj>
              </mc:Choice>
              <mc:Fallback>
                <p:oleObj name="Equation" r:id="rId10" imgW="419100" imgH="228600" progId="Equation.DSMT4">
                  <p:embed/>
                  <p:pic>
                    <p:nvPicPr>
                      <p:cNvPr id="7" name="Object 3">
                        <a:extLst>
                          <a:ext uri="{FF2B5EF4-FFF2-40B4-BE49-F238E27FC236}">
                            <a16:creationId xmlns:a16="http://schemas.microsoft.com/office/drawing/2014/main" id="{600EC3FB-4420-33B4-79E8-B7C8DAF80C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1550" y="1508125"/>
                        <a:ext cx="965200"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3">
            <a:extLst>
              <a:ext uri="{FF2B5EF4-FFF2-40B4-BE49-F238E27FC236}">
                <a16:creationId xmlns:a16="http://schemas.microsoft.com/office/drawing/2014/main" id="{7B9A1302-B1CA-E08B-AB57-EA23D08C4E36}"/>
              </a:ext>
            </a:extLst>
          </p:cNvPr>
          <p:cNvGraphicFramePr>
            <a:graphicFrameLocks noChangeAspect="1"/>
          </p:cNvGraphicFramePr>
          <p:nvPr/>
        </p:nvGraphicFramePr>
        <p:xfrm>
          <a:off x="7016750" y="1595438"/>
          <a:ext cx="555625" cy="379412"/>
        </p:xfrm>
        <a:graphic>
          <a:graphicData uri="http://schemas.openxmlformats.org/presentationml/2006/ole">
            <mc:AlternateContent xmlns:mc="http://schemas.openxmlformats.org/markup-compatibility/2006">
              <mc:Choice xmlns:v="urn:schemas-microsoft-com:vml" Requires="v">
                <p:oleObj name="Equation" r:id="rId12" imgW="241091" imgH="164957" progId="Equation.DSMT4">
                  <p:embed/>
                </p:oleObj>
              </mc:Choice>
              <mc:Fallback>
                <p:oleObj name="Equation" r:id="rId12" imgW="241091" imgH="164957" progId="Equation.DSMT4">
                  <p:embed/>
                  <p:pic>
                    <p:nvPicPr>
                      <p:cNvPr id="8" name="Object 3">
                        <a:extLst>
                          <a:ext uri="{FF2B5EF4-FFF2-40B4-BE49-F238E27FC236}">
                            <a16:creationId xmlns:a16="http://schemas.microsoft.com/office/drawing/2014/main" id="{7B9A1302-B1CA-E08B-AB57-EA23D08C4E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6750" y="1595438"/>
                        <a:ext cx="55562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CA1033A4-43F9-7054-88D8-763037E8F4C3}"/>
              </a:ext>
            </a:extLst>
          </p:cNvPr>
          <p:cNvSpPr txBox="1"/>
          <p:nvPr/>
        </p:nvSpPr>
        <p:spPr>
          <a:xfrm>
            <a:off x="1919288" y="1989138"/>
            <a:ext cx="8105775" cy="708025"/>
          </a:xfrm>
          <a:prstGeom prst="rect">
            <a:avLst/>
          </a:prstGeom>
          <a:noFill/>
        </p:spPr>
        <p:txBody>
          <a:bodyPr>
            <a:spAutoFit/>
          </a:bodyPr>
          <a:lstStyle/>
          <a:p>
            <a:pPr eaLnBrk="1" hangingPunct="1">
              <a:defRPr/>
            </a:pPr>
            <a:r>
              <a:rPr lang="en-CA" sz="2000" dirty="0">
                <a:solidFill>
                  <a:srgbClr val="FF0000"/>
                </a:solidFill>
                <a:latin typeface="+mj-lt"/>
                <a:cs typeface="Arial" charset="0"/>
              </a:rPr>
              <a:t>If you were to guess all the questions, on average you would 20 questions correct, with a std dev. of 4.</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3942-3AC1-3A5B-2B3A-F3716CCBD49D}"/>
              </a:ext>
            </a:extLst>
          </p:cNvPr>
          <p:cNvSpPr>
            <a:spLocks noGrp="1"/>
          </p:cNvSpPr>
          <p:nvPr>
            <p:ph type="title"/>
          </p:nvPr>
        </p:nvSpPr>
        <p:spPr>
          <a:xfrm>
            <a:off x="1981200" y="274638"/>
            <a:ext cx="8147050" cy="777875"/>
          </a:xfrm>
        </p:spPr>
        <p:txBody>
          <a:bodyPr>
            <a:normAutofit fontScale="90000"/>
          </a:bodyPr>
          <a:lstStyle/>
          <a:p>
            <a:pPr>
              <a:defRPr/>
            </a:pPr>
            <a:r>
              <a:rPr lang="en-CA" sz="2400" dirty="0"/>
              <a:t>Can we use a Normal Distribution to Approximate a Binomial Distribution ? </a:t>
            </a:r>
          </a:p>
        </p:txBody>
      </p:sp>
      <p:sp>
        <p:nvSpPr>
          <p:cNvPr id="3" name="Content Placeholder 2">
            <a:extLst>
              <a:ext uri="{FF2B5EF4-FFF2-40B4-BE49-F238E27FC236}">
                <a16:creationId xmlns:a16="http://schemas.microsoft.com/office/drawing/2014/main" id="{20E98ABC-913B-51FA-FFA1-0831424FBEB0}"/>
              </a:ext>
            </a:extLst>
          </p:cNvPr>
          <p:cNvSpPr>
            <a:spLocks noGrp="1"/>
          </p:cNvSpPr>
          <p:nvPr>
            <p:ph sz="quarter" idx="1"/>
          </p:nvPr>
        </p:nvSpPr>
        <p:spPr>
          <a:xfrm>
            <a:off x="1847850" y="1125538"/>
            <a:ext cx="8280400" cy="3035300"/>
          </a:xfrm>
        </p:spPr>
        <p:txBody>
          <a:bodyPr/>
          <a:lstStyle/>
          <a:p>
            <a:r>
              <a:rPr lang="en-CA" altLang="en-US"/>
              <a:t>Short Answer :  YES</a:t>
            </a:r>
          </a:p>
          <a:p>
            <a:r>
              <a:rPr lang="en-CA" altLang="en-US"/>
              <a:t>When the number of trials gets larger , a binomial distribution gets close to a Normal distribution</a:t>
            </a:r>
          </a:p>
          <a:p>
            <a:r>
              <a:rPr lang="en-CA" altLang="en-US"/>
              <a:t>Two conditions we need to satisfy before we use a normal distribution to approximate a binomial distribution: </a:t>
            </a:r>
          </a:p>
        </p:txBody>
      </p:sp>
      <p:graphicFrame>
        <p:nvGraphicFramePr>
          <p:cNvPr id="32770" name="Object 2">
            <a:extLst>
              <a:ext uri="{FF2B5EF4-FFF2-40B4-BE49-F238E27FC236}">
                <a16:creationId xmlns:a16="http://schemas.microsoft.com/office/drawing/2014/main" id="{18768FD9-61EA-6917-6FED-6B105615F4A8}"/>
              </a:ext>
            </a:extLst>
          </p:cNvPr>
          <p:cNvGraphicFramePr>
            <a:graphicFrameLocks noChangeAspect="1"/>
          </p:cNvGraphicFramePr>
          <p:nvPr/>
        </p:nvGraphicFramePr>
        <p:xfrm>
          <a:off x="2870200" y="3717925"/>
          <a:ext cx="1624013" cy="520700"/>
        </p:xfrm>
        <a:graphic>
          <a:graphicData uri="http://schemas.openxmlformats.org/presentationml/2006/ole">
            <mc:AlternateContent xmlns:mc="http://schemas.openxmlformats.org/markup-compatibility/2006">
              <mc:Choice xmlns:v="urn:schemas-microsoft-com:vml" Requires="v">
                <p:oleObj name="Equation" r:id="rId4" imgW="634725" imgH="203112" progId="Equation.DSMT4">
                  <p:embed/>
                </p:oleObj>
              </mc:Choice>
              <mc:Fallback>
                <p:oleObj name="Equation" r:id="rId4" imgW="634725" imgH="203112" progId="Equation.DSMT4">
                  <p:embed/>
                  <p:pic>
                    <p:nvPicPr>
                      <p:cNvPr id="32770" name="Object 2">
                        <a:extLst>
                          <a:ext uri="{FF2B5EF4-FFF2-40B4-BE49-F238E27FC236}">
                            <a16:creationId xmlns:a16="http://schemas.microsoft.com/office/drawing/2014/main" id="{18768FD9-61EA-6917-6FED-6B105615F4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3717925"/>
                        <a:ext cx="16240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FE0B28B2-25DD-4019-8E20-0475823FF71A}"/>
              </a:ext>
            </a:extLst>
          </p:cNvPr>
          <p:cNvGraphicFramePr>
            <a:graphicFrameLocks noChangeAspect="1"/>
          </p:cNvGraphicFramePr>
          <p:nvPr/>
        </p:nvGraphicFramePr>
        <p:xfrm>
          <a:off x="5010150" y="3644900"/>
          <a:ext cx="3605213" cy="650875"/>
        </p:xfrm>
        <a:graphic>
          <a:graphicData uri="http://schemas.openxmlformats.org/presentationml/2006/ole">
            <mc:AlternateContent xmlns:mc="http://schemas.openxmlformats.org/markup-compatibility/2006">
              <mc:Choice xmlns:v="urn:schemas-microsoft-com:vml" Requires="v">
                <p:oleObj name="Equation" r:id="rId6" imgW="1409088" imgH="253890" progId="Equation.DSMT4">
                  <p:embed/>
                </p:oleObj>
              </mc:Choice>
              <mc:Fallback>
                <p:oleObj name="Equation" r:id="rId6" imgW="1409088" imgH="253890" progId="Equation.DSMT4">
                  <p:embed/>
                  <p:pic>
                    <p:nvPicPr>
                      <p:cNvPr id="5" name="Object 2">
                        <a:extLst>
                          <a:ext uri="{FF2B5EF4-FFF2-40B4-BE49-F238E27FC236}">
                            <a16:creationId xmlns:a16="http://schemas.microsoft.com/office/drawing/2014/main" id="{FE0B28B2-25DD-4019-8E20-0475823FF7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0150" y="3644900"/>
                        <a:ext cx="3605213"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a:extLst>
              <a:ext uri="{FF2B5EF4-FFF2-40B4-BE49-F238E27FC236}">
                <a16:creationId xmlns:a16="http://schemas.microsoft.com/office/drawing/2014/main" id="{3B4A0592-C67C-DB45-719F-179A2F12E4AF}"/>
              </a:ext>
            </a:extLst>
          </p:cNvPr>
          <p:cNvSpPr/>
          <p:nvPr/>
        </p:nvSpPr>
        <p:spPr>
          <a:xfrm>
            <a:off x="2782888" y="3644900"/>
            <a:ext cx="1800225" cy="647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9" name="Rectangle 8">
            <a:extLst>
              <a:ext uri="{FF2B5EF4-FFF2-40B4-BE49-F238E27FC236}">
                <a16:creationId xmlns:a16="http://schemas.microsoft.com/office/drawing/2014/main" id="{FF624564-BAEF-1D38-E4D1-FB1FBA3BFB1D}"/>
              </a:ext>
            </a:extLst>
          </p:cNvPr>
          <p:cNvSpPr/>
          <p:nvPr/>
        </p:nvSpPr>
        <p:spPr>
          <a:xfrm>
            <a:off x="6022975" y="3644900"/>
            <a:ext cx="2665413" cy="720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 name="TextBox 9">
            <a:extLst>
              <a:ext uri="{FF2B5EF4-FFF2-40B4-BE49-F238E27FC236}">
                <a16:creationId xmlns:a16="http://schemas.microsoft.com/office/drawing/2014/main" id="{648DC9C4-B744-FBBA-2F72-CB56DEEC588F}"/>
              </a:ext>
            </a:extLst>
          </p:cNvPr>
          <p:cNvSpPr txBox="1"/>
          <p:nvPr/>
        </p:nvSpPr>
        <p:spPr>
          <a:xfrm>
            <a:off x="1981200" y="4581525"/>
            <a:ext cx="7361238" cy="708025"/>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If these two conditions are satisfied, we could use a normal </a:t>
            </a:r>
            <a:br>
              <a:rPr lang="en-CA" sz="2000" dirty="0">
                <a:solidFill>
                  <a:srgbClr val="FF0000"/>
                </a:solidFill>
                <a:latin typeface="+mj-lt"/>
                <a:cs typeface="Arial" charset="0"/>
              </a:rPr>
            </a:br>
            <a:r>
              <a:rPr lang="en-CA" sz="2000" dirty="0">
                <a:solidFill>
                  <a:srgbClr val="FF0000"/>
                </a:solidFill>
                <a:latin typeface="+mj-lt"/>
                <a:cs typeface="Arial" charset="0"/>
              </a:rPr>
              <a:t>distribution rather than a binomial distribution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2770"/>
                                        </p:tgtEl>
                                        <p:attrNameLst>
                                          <p:attrName>style.visibility</p:attrName>
                                        </p:attrNameLst>
                                      </p:cBhvr>
                                      <p:to>
                                        <p:strVal val="visible"/>
                                      </p:to>
                                    </p:set>
                                    <p:animEffect transition="in" filter="blinds(horizontal)">
                                      <p:cBhvr>
                                        <p:cTn id="22" dur="500"/>
                                        <p:tgtEl>
                                          <p:spTgt spid="327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2C9-9276-A461-9F12-0F0C3B5BE0E8}"/>
              </a:ext>
            </a:extLst>
          </p:cNvPr>
          <p:cNvSpPr>
            <a:spLocks noGrp="1"/>
          </p:cNvSpPr>
          <p:nvPr>
            <p:ph type="title"/>
          </p:nvPr>
        </p:nvSpPr>
        <p:spPr/>
        <p:txBody>
          <a:bodyPr/>
          <a:lstStyle/>
          <a:p>
            <a:pPr>
              <a:defRPr/>
            </a:pPr>
            <a:r>
              <a:rPr lang="en-CA" dirty="0"/>
              <a:t>Homework:</a:t>
            </a:r>
          </a:p>
        </p:txBody>
      </p:sp>
      <p:sp>
        <p:nvSpPr>
          <p:cNvPr id="35843" name="Content Placeholder 2">
            <a:extLst>
              <a:ext uri="{FF2B5EF4-FFF2-40B4-BE49-F238E27FC236}">
                <a16:creationId xmlns:a16="http://schemas.microsoft.com/office/drawing/2014/main" id="{E34657A2-F7EB-4051-EBA0-2E426EA43CBE}"/>
              </a:ext>
            </a:extLst>
          </p:cNvPr>
          <p:cNvSpPr>
            <a:spLocks noGrp="1"/>
          </p:cNvSpPr>
          <p:nvPr>
            <p:ph sz="quarter" idx="1"/>
          </p:nvPr>
        </p:nvSpPr>
        <p:spPr>
          <a:xfrm>
            <a:off x="1981200" y="1600200"/>
            <a:ext cx="7467600" cy="4873625"/>
          </a:xfrm>
        </p:spPr>
        <p:txBody>
          <a:bodyPr/>
          <a:lstStyle/>
          <a:p>
            <a:r>
              <a:rPr lang="en-CA" altLang="en-US"/>
              <a:t>TPS 8.1, 8.3, 8.4, 8.5, 8.8, 8.11, 8.12</a:t>
            </a:r>
          </a:p>
          <a:p>
            <a:r>
              <a:rPr lang="en-CA" altLang="en-US"/>
              <a:t>TPS 8.13, 8.14, 8.16, 8.23</a:t>
            </a:r>
          </a:p>
          <a:p>
            <a:r>
              <a:rPr lang="en-CA" altLang="en-US"/>
              <a:t>TPS 8.19, 8.24, 8.27, 8.29, 8.30</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E57B-3FD6-C715-FF0E-F2610F218D29}"/>
              </a:ext>
            </a:extLst>
          </p:cNvPr>
          <p:cNvSpPr>
            <a:spLocks noGrp="1"/>
          </p:cNvSpPr>
          <p:nvPr>
            <p:ph type="title"/>
          </p:nvPr>
        </p:nvSpPr>
        <p:spPr>
          <a:xfrm>
            <a:off x="1981200" y="274638"/>
            <a:ext cx="7467600" cy="633412"/>
          </a:xfrm>
        </p:spPr>
        <p:txBody>
          <a:bodyPr/>
          <a:lstStyle/>
          <a:p>
            <a:pPr eaLnBrk="1" fontAlgn="auto" hangingPunct="1">
              <a:spcAft>
                <a:spcPts val="0"/>
              </a:spcAft>
              <a:defRPr/>
            </a:pPr>
            <a:r>
              <a:rPr lang="en-CA" dirty="0"/>
              <a:t>Activity: Rolling a Dice</a:t>
            </a:r>
          </a:p>
        </p:txBody>
      </p:sp>
      <p:sp>
        <p:nvSpPr>
          <p:cNvPr id="10243" name="Content Placeholder 2">
            <a:extLst>
              <a:ext uri="{FF2B5EF4-FFF2-40B4-BE49-F238E27FC236}">
                <a16:creationId xmlns:a16="http://schemas.microsoft.com/office/drawing/2014/main" id="{C0F0128E-D3D5-CA54-40D1-E03744306005}"/>
              </a:ext>
            </a:extLst>
          </p:cNvPr>
          <p:cNvSpPr>
            <a:spLocks noGrp="1"/>
          </p:cNvSpPr>
          <p:nvPr>
            <p:ph sz="quarter" idx="1"/>
          </p:nvPr>
        </p:nvSpPr>
        <p:spPr>
          <a:xfrm>
            <a:off x="1703388" y="1052513"/>
            <a:ext cx="8496300" cy="1368425"/>
          </a:xfrm>
        </p:spPr>
        <p:txBody>
          <a:bodyPr/>
          <a:lstStyle/>
          <a:p>
            <a:pPr eaLnBrk="1" hangingPunct="1"/>
            <a:r>
              <a:rPr lang="en-CA" altLang="en-US"/>
              <a:t>Suppose you roll a die, how many rolls would you need to get a 3?  </a:t>
            </a:r>
          </a:p>
          <a:p>
            <a:pPr eaLnBrk="1" hangingPunct="1"/>
            <a:r>
              <a:rPr lang="en-CA" altLang="en-US"/>
              <a:t>Record the number of rolls required to get the first 3.</a:t>
            </a:r>
          </a:p>
          <a:p>
            <a:pPr eaLnBrk="1" hangingPunct="1"/>
            <a:endParaRPr lang="en-CA" altLang="en-US"/>
          </a:p>
        </p:txBody>
      </p:sp>
      <p:graphicFrame>
        <p:nvGraphicFramePr>
          <p:cNvPr id="4" name="Object 4">
            <a:extLst>
              <a:ext uri="{FF2B5EF4-FFF2-40B4-BE49-F238E27FC236}">
                <a16:creationId xmlns:a16="http://schemas.microsoft.com/office/drawing/2014/main" id="{82EC6553-4DA8-5C8E-6160-35D5D11233CD}"/>
              </a:ext>
            </a:extLst>
          </p:cNvPr>
          <p:cNvGraphicFramePr>
            <a:graphicFrameLocks noChangeAspect="1"/>
          </p:cNvGraphicFramePr>
          <p:nvPr/>
        </p:nvGraphicFramePr>
        <p:xfrm>
          <a:off x="1847850" y="2565400"/>
          <a:ext cx="8459788" cy="3887788"/>
        </p:xfrm>
        <a:graphic>
          <a:graphicData uri="http://schemas.openxmlformats.org/presentationml/2006/ole">
            <mc:AlternateContent xmlns:mc="http://schemas.openxmlformats.org/markup-compatibility/2006">
              <mc:Choice xmlns:v="urn:schemas-microsoft-com:vml" Requires="v">
                <p:oleObj name="Equation" r:id="rId4" imgW="4089400" imgH="1879600" progId="Equation.DSMT4">
                  <p:embed/>
                </p:oleObj>
              </mc:Choice>
              <mc:Fallback>
                <p:oleObj name="Equation" r:id="rId4" imgW="4089400" imgH="1879600" progId="Equation.DSMT4">
                  <p:embed/>
                  <p:pic>
                    <p:nvPicPr>
                      <p:cNvPr id="4" name="Object 4">
                        <a:extLst>
                          <a:ext uri="{FF2B5EF4-FFF2-40B4-BE49-F238E27FC236}">
                            <a16:creationId xmlns:a16="http://schemas.microsoft.com/office/drawing/2014/main" id="{82EC6553-4DA8-5C8E-6160-35D5D11233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2565400"/>
                        <a:ext cx="8459788" cy="388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1B19-DFAE-AA1A-A313-0D2CDC5F4105}"/>
              </a:ext>
            </a:extLst>
          </p:cNvPr>
          <p:cNvSpPr>
            <a:spLocks noGrp="1"/>
          </p:cNvSpPr>
          <p:nvPr>
            <p:ph type="title"/>
          </p:nvPr>
        </p:nvSpPr>
        <p:spPr>
          <a:xfrm>
            <a:off x="1808163" y="115888"/>
            <a:ext cx="7467600" cy="633412"/>
          </a:xfrm>
        </p:spPr>
        <p:txBody>
          <a:bodyPr/>
          <a:lstStyle/>
          <a:p>
            <a:pPr eaLnBrk="1" fontAlgn="auto" hangingPunct="1">
              <a:spcAft>
                <a:spcPts val="0"/>
              </a:spcAft>
              <a:defRPr/>
            </a:pPr>
            <a:r>
              <a:rPr lang="en-CA" dirty="0"/>
              <a:t>Geometric Distributions:</a:t>
            </a:r>
          </a:p>
        </p:txBody>
      </p:sp>
      <p:sp>
        <p:nvSpPr>
          <p:cNvPr id="11267" name="Content Placeholder 2">
            <a:extLst>
              <a:ext uri="{FF2B5EF4-FFF2-40B4-BE49-F238E27FC236}">
                <a16:creationId xmlns:a16="http://schemas.microsoft.com/office/drawing/2014/main" id="{D115BE8A-F7DA-8229-A5E7-C9A2EA1ABC48}"/>
              </a:ext>
            </a:extLst>
          </p:cNvPr>
          <p:cNvSpPr>
            <a:spLocks noGrp="1"/>
          </p:cNvSpPr>
          <p:nvPr>
            <p:ph sz="quarter" idx="1"/>
          </p:nvPr>
        </p:nvSpPr>
        <p:spPr>
          <a:xfrm>
            <a:off x="1808163" y="749300"/>
            <a:ext cx="8680450" cy="5775325"/>
          </a:xfrm>
        </p:spPr>
        <p:txBody>
          <a:bodyPr/>
          <a:lstStyle/>
          <a:p>
            <a:pPr eaLnBrk="1" hangingPunct="1"/>
            <a:r>
              <a:rPr lang="en-CA" altLang="en-US" sz="2100"/>
              <a:t>Random variable X – number of trials required to obtain the “FIRST SUCCESS”</a:t>
            </a:r>
          </a:p>
          <a:p>
            <a:pPr lvl="1" eaLnBrk="1" hangingPunct="1"/>
            <a:r>
              <a:rPr lang="en-CA" altLang="en-US"/>
              <a:t>Ie: How many kids I need to have until I have a girl</a:t>
            </a:r>
          </a:p>
          <a:p>
            <a:pPr lvl="1" eaLnBrk="1" hangingPunct="1"/>
            <a:r>
              <a:rPr lang="en-CA" altLang="en-US"/>
              <a:t>How many interviews I have until I get hired.</a:t>
            </a:r>
            <a:br>
              <a:rPr lang="en-CA" altLang="en-US"/>
            </a:br>
            <a:endParaRPr lang="en-CA" altLang="en-US" sz="500"/>
          </a:p>
          <a:p>
            <a:pPr eaLnBrk="1" hangingPunct="1"/>
            <a:r>
              <a:rPr lang="en-CA" altLang="en-US" sz="2100"/>
              <a:t>Four Conditions for Using a “Geometric Distribution”:</a:t>
            </a:r>
          </a:p>
          <a:p>
            <a:pPr lvl="1" eaLnBrk="1" hangingPunct="1"/>
            <a:r>
              <a:rPr lang="en-CA" altLang="en-US"/>
              <a:t>There are only two outcomes: ie: Success or failure, T/F</a:t>
            </a:r>
          </a:p>
          <a:p>
            <a:pPr lvl="1" eaLnBrk="1" hangingPunct="1"/>
            <a:r>
              <a:rPr lang="en-CA" altLang="en-US"/>
              <a:t>The variable of interest is “n”, the number of trials required to obtain the first success,   [Note:   1</a:t>
            </a:r>
            <a:r>
              <a:rPr lang="en-CA" altLang="en-US" u="sng"/>
              <a:t>&lt;</a:t>
            </a:r>
            <a:r>
              <a:rPr lang="en-CA" altLang="en-US"/>
              <a:t>n&lt; infinity….]</a:t>
            </a:r>
          </a:p>
          <a:p>
            <a:pPr lvl="1" eaLnBrk="1" hangingPunct="1"/>
            <a:r>
              <a:rPr lang="en-CA" altLang="en-US"/>
              <a:t>Each observation is independent</a:t>
            </a:r>
          </a:p>
          <a:p>
            <a:pPr lvl="1" eaLnBrk="1" hangingPunct="1"/>
            <a:r>
              <a:rPr lang="en-CA" altLang="en-US"/>
              <a:t>The probability of success for each observation is the same</a:t>
            </a:r>
            <a:br>
              <a:rPr lang="en-CA" altLang="en-US"/>
            </a:br>
            <a:endParaRPr lang="en-CA" altLang="en-US" sz="600"/>
          </a:p>
          <a:p>
            <a:pPr eaLnBrk="1" hangingPunct="1"/>
            <a:r>
              <a:rPr lang="en-CA" altLang="en-US" sz="2100"/>
              <a:t>Since “n” is not fixed there could be an infinite number of “X” values</a:t>
            </a:r>
          </a:p>
          <a:p>
            <a:pPr eaLnBrk="1" hangingPunct="1"/>
            <a:r>
              <a:rPr lang="en-CA" altLang="en-US" sz="2100"/>
              <a:t>The probability histogram for a geometric is always skewed to the right  (Why?)</a:t>
            </a:r>
          </a:p>
          <a:p>
            <a:pPr eaLnBrk="1" hangingPunct="1"/>
            <a:endParaRPr lang="en-CA" altLang="en-US" sz="2100"/>
          </a:p>
        </p:txBody>
      </p:sp>
      <p:graphicFrame>
        <p:nvGraphicFramePr>
          <p:cNvPr id="4" name="Object 4">
            <a:extLst>
              <a:ext uri="{FF2B5EF4-FFF2-40B4-BE49-F238E27FC236}">
                <a16:creationId xmlns:a16="http://schemas.microsoft.com/office/drawing/2014/main" id="{7D38CCEC-A6E5-DC53-4510-99F05341DD09}"/>
              </a:ext>
            </a:extLst>
          </p:cNvPr>
          <p:cNvGraphicFramePr>
            <a:graphicFrameLocks noChangeAspect="1"/>
          </p:cNvGraphicFramePr>
          <p:nvPr/>
        </p:nvGraphicFramePr>
        <p:xfrm>
          <a:off x="6888163" y="260350"/>
          <a:ext cx="2278062" cy="530225"/>
        </p:xfrm>
        <a:graphic>
          <a:graphicData uri="http://schemas.openxmlformats.org/presentationml/2006/ole">
            <mc:AlternateContent xmlns:mc="http://schemas.openxmlformats.org/markup-compatibility/2006">
              <mc:Choice xmlns:v="urn:schemas-microsoft-com:vml" Requires="v">
                <p:oleObj name="Equation" r:id="rId4" imgW="1091726" imgH="253890" progId="Equation.DSMT4">
                  <p:embed/>
                </p:oleObj>
              </mc:Choice>
              <mc:Fallback>
                <p:oleObj name="Equation" r:id="rId4" imgW="1091726" imgH="253890" progId="Equation.DSMT4">
                  <p:embed/>
                  <p:pic>
                    <p:nvPicPr>
                      <p:cNvPr id="4" name="Object 4">
                        <a:extLst>
                          <a:ext uri="{FF2B5EF4-FFF2-40B4-BE49-F238E27FC236}">
                            <a16:creationId xmlns:a16="http://schemas.microsoft.com/office/drawing/2014/main" id="{7D38CCEC-A6E5-DC53-4510-99F05341D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3" y="260350"/>
                        <a:ext cx="2278062"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32" dur="500"/>
                                        <p:tgtEl>
                                          <p:spTgt spid="112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37" dur="500"/>
                                        <p:tgtEl>
                                          <p:spTgt spid="1126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42" dur="500"/>
                                        <p:tgtEl>
                                          <p:spTgt spid="1126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blinds(horizontal)">
                                      <p:cBhvr>
                                        <p:cTn id="47" dur="500"/>
                                        <p:tgtEl>
                                          <p:spTgt spid="1126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1267">
                                            <p:txEl>
                                              <p:pRg st="9" end="9"/>
                                            </p:txEl>
                                          </p:spTgt>
                                        </p:tgtEl>
                                        <p:attrNameLst>
                                          <p:attrName>style.visibility</p:attrName>
                                        </p:attrNameLst>
                                      </p:cBhvr>
                                      <p:to>
                                        <p:strVal val="visible"/>
                                      </p:to>
                                    </p:set>
                                    <p:animEffect transition="in" filter="blinds(horizontal)">
                                      <p:cBhvr>
                                        <p:cTn id="52" dur="500"/>
                                        <p:tgtEl>
                                          <p:spTgt spid="1126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3D43-913F-2D10-AA0C-9D8E9514EAF9}"/>
              </a:ext>
            </a:extLst>
          </p:cNvPr>
          <p:cNvSpPr>
            <a:spLocks noGrp="1"/>
          </p:cNvSpPr>
          <p:nvPr>
            <p:ph type="title"/>
          </p:nvPr>
        </p:nvSpPr>
        <p:spPr>
          <a:xfrm>
            <a:off x="1981200" y="274638"/>
            <a:ext cx="7467600" cy="561975"/>
          </a:xfrm>
        </p:spPr>
        <p:txBody>
          <a:bodyPr/>
          <a:lstStyle/>
          <a:p>
            <a:pPr>
              <a:defRPr/>
            </a:pPr>
            <a:r>
              <a:rPr lang="en-US" dirty="0"/>
              <a:t>Geometric PDF vs CDF:</a:t>
            </a:r>
          </a:p>
        </p:txBody>
      </p:sp>
      <p:sp>
        <p:nvSpPr>
          <p:cNvPr id="3" name="Content Placeholder 2">
            <a:extLst>
              <a:ext uri="{FF2B5EF4-FFF2-40B4-BE49-F238E27FC236}">
                <a16:creationId xmlns:a16="http://schemas.microsoft.com/office/drawing/2014/main" id="{BC475046-3BC6-F0D0-532C-CF77227FE577}"/>
              </a:ext>
            </a:extLst>
          </p:cNvPr>
          <p:cNvSpPr>
            <a:spLocks noGrp="1"/>
          </p:cNvSpPr>
          <p:nvPr>
            <p:ph sz="quarter" idx="1"/>
          </p:nvPr>
        </p:nvSpPr>
        <p:spPr>
          <a:xfrm>
            <a:off x="1774825" y="836613"/>
            <a:ext cx="8435975" cy="5637212"/>
          </a:xfrm>
        </p:spPr>
        <p:txBody>
          <a:bodyPr/>
          <a:lstStyle/>
          <a:p>
            <a:pPr>
              <a:defRPr/>
            </a:pPr>
            <a:r>
              <a:rPr lang="en-US" sz="2200" dirty="0"/>
              <a:t>“p” is the probability of success within each trial</a:t>
            </a:r>
          </a:p>
          <a:p>
            <a:pPr>
              <a:defRPr/>
            </a:pPr>
            <a:r>
              <a:rPr lang="en-US" sz="2200" dirty="0"/>
              <a:t>“x” is the number of trials / attempts</a:t>
            </a:r>
            <a:br>
              <a:rPr lang="en-US" sz="2200" dirty="0"/>
            </a:br>
            <a:endParaRPr lang="en-US" sz="2200" dirty="0"/>
          </a:p>
          <a:p>
            <a:pPr>
              <a:defRPr/>
            </a:pPr>
            <a:r>
              <a:rPr lang="en-US" sz="2200" dirty="0" err="1"/>
              <a:t>Geometcdf</a:t>
            </a:r>
            <a:r>
              <a:rPr lang="en-US" sz="2200" dirty="0"/>
              <a:t>(</a:t>
            </a:r>
            <a:r>
              <a:rPr lang="en-US" sz="2200" dirty="0" err="1"/>
              <a:t>p,x</a:t>
            </a:r>
            <a:r>
              <a:rPr lang="en-US" sz="2200" dirty="0"/>
              <a:t>) the probability of getting the first success within the first “x”  attempts</a:t>
            </a:r>
          </a:p>
          <a:p>
            <a:pPr>
              <a:defRPr/>
            </a:pPr>
            <a:endParaRPr lang="en-US" sz="2200" dirty="0"/>
          </a:p>
          <a:p>
            <a:pPr>
              <a:defRPr/>
            </a:pPr>
            <a:r>
              <a:rPr lang="en-US" sz="2200" dirty="0" err="1"/>
              <a:t>Geometpdf</a:t>
            </a:r>
            <a:r>
              <a:rPr lang="en-US" sz="2200" dirty="0"/>
              <a:t>(</a:t>
            </a:r>
            <a:r>
              <a:rPr lang="en-US" sz="2200" dirty="0" err="1"/>
              <a:t>p,x</a:t>
            </a:r>
            <a:r>
              <a:rPr lang="en-US" sz="2200" dirty="0"/>
              <a:t>) – the probability of getting the first success with exactly “x</a:t>
            </a:r>
            <a:r>
              <a:rPr lang="en-US" sz="2200" baseline="30000" dirty="0"/>
              <a:t>”</a:t>
            </a:r>
            <a:r>
              <a:rPr lang="en-US" sz="2200" dirty="0"/>
              <a:t> attempts</a:t>
            </a:r>
            <a:br>
              <a:rPr lang="en-US" sz="2200" dirty="0"/>
            </a:br>
            <a:endParaRPr lang="en-US" sz="2200" dirty="0"/>
          </a:p>
          <a:p>
            <a:pPr>
              <a:defRPr/>
            </a:pPr>
            <a:r>
              <a:rPr lang="en-US" sz="2200" dirty="0"/>
              <a:t>Not getting any success in the first “x” attempts:</a:t>
            </a:r>
          </a:p>
          <a:p>
            <a:pPr marL="0" indent="0" algn="ctr">
              <a:buFont typeface="Wingdings" panose="05000000000000000000" pitchFamily="2" charset="2"/>
              <a:buNone/>
              <a:defRPr/>
            </a:pPr>
            <a:r>
              <a:rPr lang="en-US" sz="2200" dirty="0"/>
              <a:t>P(x) = 1 - </a:t>
            </a:r>
            <a:r>
              <a:rPr lang="en-US" sz="2200" dirty="0" err="1"/>
              <a:t>Geometcdf</a:t>
            </a:r>
            <a:r>
              <a:rPr lang="en-US" sz="2200" dirty="0"/>
              <a:t>(</a:t>
            </a:r>
            <a:r>
              <a:rPr lang="en-US" sz="2200" dirty="0" err="1"/>
              <a:t>p,x</a:t>
            </a:r>
            <a:r>
              <a:rPr lang="en-US" sz="2200" dirty="0"/>
              <a:t>)</a:t>
            </a:r>
          </a:p>
          <a:p>
            <a:pPr marL="0" indent="0">
              <a:buFont typeface="Wingdings" panose="05000000000000000000" pitchFamily="2" charset="2"/>
              <a:buNone/>
              <a:defRPr/>
            </a:pPr>
            <a:endParaRPr lang="en-US" sz="2200"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61CF4542-8043-F6E1-796F-63A57F70C8BB}"/>
              </a:ext>
            </a:extLst>
          </p:cNvPr>
          <p:cNvSpPr>
            <a:spLocks noGrp="1"/>
          </p:cNvSpPr>
          <p:nvPr>
            <p:ph sz="quarter" idx="1"/>
          </p:nvPr>
        </p:nvSpPr>
        <p:spPr>
          <a:xfrm>
            <a:off x="1774825" y="188913"/>
            <a:ext cx="8497888" cy="1368425"/>
          </a:xfrm>
        </p:spPr>
        <p:txBody>
          <a:bodyPr/>
          <a:lstStyle/>
          <a:p>
            <a:pPr marL="0" indent="0">
              <a:buFont typeface="Wingdings" panose="05000000000000000000" pitchFamily="2" charset="2"/>
              <a:buNone/>
            </a:pPr>
            <a:r>
              <a:rPr lang="en-US" altLang="en-US" sz="2100"/>
              <a:t>Ex:A large company is hiring and will continue to interview candidates until someone suitable is interviewed.  Suppose the probability that any candidate is suitable is 1/9 and every candidate is independent. Find the probability for the following</a:t>
            </a:r>
          </a:p>
        </p:txBody>
      </p:sp>
      <p:sp>
        <p:nvSpPr>
          <p:cNvPr id="41987" name="Content Placeholder 2">
            <a:extLst>
              <a:ext uri="{FF2B5EF4-FFF2-40B4-BE49-F238E27FC236}">
                <a16:creationId xmlns:a16="http://schemas.microsoft.com/office/drawing/2014/main" id="{CD7FA43D-4E51-39DC-FF34-452736D0F96B}"/>
              </a:ext>
            </a:extLst>
          </p:cNvPr>
          <p:cNvSpPr txBox="1">
            <a:spLocks/>
          </p:cNvSpPr>
          <p:nvPr/>
        </p:nvSpPr>
        <p:spPr bwMode="auto">
          <a:xfrm>
            <a:off x="1774825" y="1557338"/>
            <a:ext cx="84978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100"/>
              <a:t>a) What is the probability that a suitable candidate can be found within the first 8 interviews?</a:t>
            </a:r>
          </a:p>
        </p:txBody>
      </p:sp>
      <p:sp>
        <p:nvSpPr>
          <p:cNvPr id="41988" name="Content Placeholder 2">
            <a:extLst>
              <a:ext uri="{FF2B5EF4-FFF2-40B4-BE49-F238E27FC236}">
                <a16:creationId xmlns:a16="http://schemas.microsoft.com/office/drawing/2014/main" id="{05145768-1ADE-58CB-F096-F70E222F5DA9}"/>
              </a:ext>
            </a:extLst>
          </p:cNvPr>
          <p:cNvSpPr txBox="1">
            <a:spLocks/>
          </p:cNvSpPr>
          <p:nvPr/>
        </p:nvSpPr>
        <p:spPr bwMode="auto">
          <a:xfrm>
            <a:off x="1774825" y="2997200"/>
            <a:ext cx="84978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100"/>
              <a:t>b) What is the probability that a suitable candidate will not be found in the first 12 interviews?</a:t>
            </a:r>
          </a:p>
        </p:txBody>
      </p:sp>
      <p:sp>
        <p:nvSpPr>
          <p:cNvPr id="41989" name="Content Placeholder 2">
            <a:extLst>
              <a:ext uri="{FF2B5EF4-FFF2-40B4-BE49-F238E27FC236}">
                <a16:creationId xmlns:a16="http://schemas.microsoft.com/office/drawing/2014/main" id="{987E5892-B4B6-AE6D-B357-432E5C1F92F5}"/>
              </a:ext>
            </a:extLst>
          </p:cNvPr>
          <p:cNvSpPr txBox="1">
            <a:spLocks/>
          </p:cNvSpPr>
          <p:nvPr/>
        </p:nvSpPr>
        <p:spPr bwMode="auto">
          <a:xfrm>
            <a:off x="1774825" y="4437063"/>
            <a:ext cx="84978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US" altLang="en-US" sz="2100"/>
              <a:t>c) Given that you will not find a suitable candidate in the first 4 interviews, what is the probability that you will find a suitable candidate within the first 10 interviews?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2A5FCB83-7EAE-A455-79BC-A84C69B43CE0}"/>
              </a:ext>
            </a:extLst>
          </p:cNvPr>
          <p:cNvSpPr>
            <a:spLocks noGrp="1"/>
          </p:cNvSpPr>
          <p:nvPr>
            <p:ph sz="quarter" idx="1"/>
          </p:nvPr>
        </p:nvSpPr>
        <p:spPr>
          <a:xfrm>
            <a:off x="196850" y="115888"/>
            <a:ext cx="11587163" cy="1728787"/>
          </a:xfrm>
        </p:spPr>
        <p:txBody>
          <a:bodyPr/>
          <a:lstStyle/>
          <a:p>
            <a:pPr marL="0" indent="0">
              <a:buFont typeface="Wingdings" panose="05000000000000000000" pitchFamily="2" charset="2"/>
              <a:buNone/>
            </a:pPr>
            <a:r>
              <a:rPr lang="en-US" altLang="en-US"/>
              <a:t>In a large population of college students, 20% of students have symptoms of social anxiety.  If you take a random sample of 15 students from this population, which expression is the probability that exactly 2 students have experienced social anxiety? </a:t>
            </a:r>
          </a:p>
        </p:txBody>
      </p:sp>
      <p:graphicFrame>
        <p:nvGraphicFramePr>
          <p:cNvPr id="12291" name="Object 4">
            <a:extLst>
              <a:ext uri="{FF2B5EF4-FFF2-40B4-BE49-F238E27FC236}">
                <a16:creationId xmlns:a16="http://schemas.microsoft.com/office/drawing/2014/main" id="{4F6B96C5-80BE-B4FB-924C-93524247DD1E}"/>
              </a:ext>
            </a:extLst>
          </p:cNvPr>
          <p:cNvGraphicFramePr>
            <a:graphicFrameLocks noChangeAspect="1"/>
          </p:cNvGraphicFramePr>
          <p:nvPr/>
        </p:nvGraphicFramePr>
        <p:xfrm>
          <a:off x="544513" y="1844675"/>
          <a:ext cx="2733675" cy="488950"/>
        </p:xfrm>
        <a:graphic>
          <a:graphicData uri="http://schemas.openxmlformats.org/presentationml/2006/ole">
            <mc:AlternateContent xmlns:mc="http://schemas.openxmlformats.org/markup-compatibility/2006">
              <mc:Choice xmlns:v="urn:schemas-microsoft-com:vml" Requires="v">
                <p:oleObj name="Equation" r:id="rId4" imgW="1422360" imgH="253800" progId="Equation.DSMT4">
                  <p:embed/>
                </p:oleObj>
              </mc:Choice>
              <mc:Fallback>
                <p:oleObj name="Equation" r:id="rId4" imgW="1422360" imgH="253800" progId="Equation.DSMT4">
                  <p:embed/>
                  <p:pic>
                    <p:nvPicPr>
                      <p:cNvPr id="12291" name="Object 4">
                        <a:extLst>
                          <a:ext uri="{FF2B5EF4-FFF2-40B4-BE49-F238E27FC236}">
                            <a16:creationId xmlns:a16="http://schemas.microsoft.com/office/drawing/2014/main" id="{4F6B96C5-80BE-B4FB-924C-93524247DD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3" y="1844675"/>
                        <a:ext cx="27336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2" name="Object 5">
            <a:extLst>
              <a:ext uri="{FF2B5EF4-FFF2-40B4-BE49-F238E27FC236}">
                <a16:creationId xmlns:a16="http://schemas.microsoft.com/office/drawing/2014/main" id="{E0EB193B-407F-77D5-05DB-212CC21D1A4D}"/>
              </a:ext>
            </a:extLst>
          </p:cNvPr>
          <p:cNvGraphicFramePr>
            <a:graphicFrameLocks noChangeAspect="1"/>
          </p:cNvGraphicFramePr>
          <p:nvPr/>
        </p:nvGraphicFramePr>
        <p:xfrm>
          <a:off x="479425" y="2408238"/>
          <a:ext cx="2782888" cy="488950"/>
        </p:xfrm>
        <a:graphic>
          <a:graphicData uri="http://schemas.openxmlformats.org/presentationml/2006/ole">
            <mc:AlternateContent xmlns:mc="http://schemas.openxmlformats.org/markup-compatibility/2006">
              <mc:Choice xmlns:v="urn:schemas-microsoft-com:vml" Requires="v">
                <p:oleObj name="Equation" r:id="rId6" imgW="1447560" imgH="253800" progId="Equation.DSMT4">
                  <p:embed/>
                </p:oleObj>
              </mc:Choice>
              <mc:Fallback>
                <p:oleObj name="Equation" r:id="rId6" imgW="1447560" imgH="253800" progId="Equation.DSMT4">
                  <p:embed/>
                  <p:pic>
                    <p:nvPicPr>
                      <p:cNvPr id="12292" name="Object 5">
                        <a:extLst>
                          <a:ext uri="{FF2B5EF4-FFF2-40B4-BE49-F238E27FC236}">
                            <a16:creationId xmlns:a16="http://schemas.microsoft.com/office/drawing/2014/main" id="{E0EB193B-407F-77D5-05DB-212CC21D1A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408238"/>
                        <a:ext cx="2782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3" name="Object 6">
            <a:extLst>
              <a:ext uri="{FF2B5EF4-FFF2-40B4-BE49-F238E27FC236}">
                <a16:creationId xmlns:a16="http://schemas.microsoft.com/office/drawing/2014/main" id="{AE70E672-B646-9687-1DBC-0B131FD56C34}"/>
              </a:ext>
            </a:extLst>
          </p:cNvPr>
          <p:cNvGraphicFramePr>
            <a:graphicFrameLocks noChangeAspect="1"/>
          </p:cNvGraphicFramePr>
          <p:nvPr/>
        </p:nvGraphicFramePr>
        <p:xfrm>
          <a:off x="407988" y="3011488"/>
          <a:ext cx="2878137" cy="488950"/>
        </p:xfrm>
        <a:graphic>
          <a:graphicData uri="http://schemas.openxmlformats.org/presentationml/2006/ole">
            <mc:AlternateContent xmlns:mc="http://schemas.openxmlformats.org/markup-compatibility/2006">
              <mc:Choice xmlns:v="urn:schemas-microsoft-com:vml" Requires="v">
                <p:oleObj name="Equation" r:id="rId8" imgW="1498320" imgH="253800" progId="Equation.DSMT4">
                  <p:embed/>
                </p:oleObj>
              </mc:Choice>
              <mc:Fallback>
                <p:oleObj name="Equation" r:id="rId8" imgW="1498320" imgH="253800" progId="Equation.DSMT4">
                  <p:embed/>
                  <p:pic>
                    <p:nvPicPr>
                      <p:cNvPr id="12293" name="Object 6">
                        <a:extLst>
                          <a:ext uri="{FF2B5EF4-FFF2-40B4-BE49-F238E27FC236}">
                            <a16:creationId xmlns:a16="http://schemas.microsoft.com/office/drawing/2014/main" id="{AE70E672-B646-9687-1DBC-0B131FD56C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988" y="3011488"/>
                        <a:ext cx="28781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7">
            <a:extLst>
              <a:ext uri="{FF2B5EF4-FFF2-40B4-BE49-F238E27FC236}">
                <a16:creationId xmlns:a16="http://schemas.microsoft.com/office/drawing/2014/main" id="{7BFC87A0-C553-4E3C-8978-B175546069C0}"/>
              </a:ext>
            </a:extLst>
          </p:cNvPr>
          <p:cNvGraphicFramePr>
            <a:graphicFrameLocks noChangeAspect="1"/>
          </p:cNvGraphicFramePr>
          <p:nvPr/>
        </p:nvGraphicFramePr>
        <p:xfrm>
          <a:off x="4454525" y="1811338"/>
          <a:ext cx="2560638" cy="538162"/>
        </p:xfrm>
        <a:graphic>
          <a:graphicData uri="http://schemas.openxmlformats.org/presentationml/2006/ole">
            <mc:AlternateContent xmlns:mc="http://schemas.openxmlformats.org/markup-compatibility/2006">
              <mc:Choice xmlns:v="urn:schemas-microsoft-com:vml" Requires="v">
                <p:oleObj name="Equation" r:id="rId10" imgW="1333440" imgH="279360" progId="Equation.DSMT4">
                  <p:embed/>
                </p:oleObj>
              </mc:Choice>
              <mc:Fallback>
                <p:oleObj name="Equation" r:id="rId10" imgW="1333440" imgH="279360" progId="Equation.DSMT4">
                  <p:embed/>
                  <p:pic>
                    <p:nvPicPr>
                      <p:cNvPr id="12294" name="Object 7">
                        <a:extLst>
                          <a:ext uri="{FF2B5EF4-FFF2-40B4-BE49-F238E27FC236}">
                            <a16:creationId xmlns:a16="http://schemas.microsoft.com/office/drawing/2014/main" id="{7BFC87A0-C553-4E3C-8978-B175546069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4525" y="1811338"/>
                        <a:ext cx="25606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Object 8">
            <a:extLst>
              <a:ext uri="{FF2B5EF4-FFF2-40B4-BE49-F238E27FC236}">
                <a16:creationId xmlns:a16="http://schemas.microsoft.com/office/drawing/2014/main" id="{AA1A6902-FF44-E9AB-25AE-1F079AF68FE2}"/>
              </a:ext>
            </a:extLst>
          </p:cNvPr>
          <p:cNvGraphicFramePr>
            <a:graphicFrameLocks noChangeAspect="1"/>
          </p:cNvGraphicFramePr>
          <p:nvPr/>
        </p:nvGraphicFramePr>
        <p:xfrm>
          <a:off x="4583113" y="2473325"/>
          <a:ext cx="2560637" cy="538163"/>
        </p:xfrm>
        <a:graphic>
          <a:graphicData uri="http://schemas.openxmlformats.org/presentationml/2006/ole">
            <mc:AlternateContent xmlns:mc="http://schemas.openxmlformats.org/markup-compatibility/2006">
              <mc:Choice xmlns:v="urn:schemas-microsoft-com:vml" Requires="v">
                <p:oleObj name="Equation" r:id="rId12" imgW="1333440" imgH="279360" progId="Equation.DSMT4">
                  <p:embed/>
                </p:oleObj>
              </mc:Choice>
              <mc:Fallback>
                <p:oleObj name="Equation" r:id="rId12" imgW="1333440" imgH="279360" progId="Equation.DSMT4">
                  <p:embed/>
                  <p:pic>
                    <p:nvPicPr>
                      <p:cNvPr id="12295" name="Object 8">
                        <a:extLst>
                          <a:ext uri="{FF2B5EF4-FFF2-40B4-BE49-F238E27FC236}">
                            <a16:creationId xmlns:a16="http://schemas.microsoft.com/office/drawing/2014/main" id="{AA1A6902-FF44-E9AB-25AE-1F079AF68FE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3113" y="2473325"/>
                        <a:ext cx="256063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29C1A-140F-1120-381E-21EE7D403D73}"/>
              </a:ext>
            </a:extLst>
          </p:cNvPr>
          <p:cNvSpPr>
            <a:spLocks noGrp="1"/>
          </p:cNvSpPr>
          <p:nvPr>
            <p:ph type="title"/>
          </p:nvPr>
        </p:nvSpPr>
        <p:spPr>
          <a:xfrm>
            <a:off x="1981200" y="274638"/>
            <a:ext cx="7467600" cy="633412"/>
          </a:xfrm>
        </p:spPr>
        <p:txBody>
          <a:bodyPr/>
          <a:lstStyle/>
          <a:p>
            <a:pPr eaLnBrk="1" fontAlgn="auto" hangingPunct="1">
              <a:spcAft>
                <a:spcPts val="0"/>
              </a:spcAft>
              <a:defRPr/>
            </a:pPr>
            <a:r>
              <a:rPr lang="en-CA" dirty="0"/>
              <a:t>Mean &amp; Standard Deviation</a:t>
            </a:r>
          </a:p>
        </p:txBody>
      </p:sp>
      <p:sp>
        <p:nvSpPr>
          <p:cNvPr id="1031" name="Content Placeholder 2">
            <a:extLst>
              <a:ext uri="{FF2B5EF4-FFF2-40B4-BE49-F238E27FC236}">
                <a16:creationId xmlns:a16="http://schemas.microsoft.com/office/drawing/2014/main" id="{FC75FF75-986B-35B9-C7AB-418939BA9CE9}"/>
              </a:ext>
            </a:extLst>
          </p:cNvPr>
          <p:cNvSpPr txBox="1">
            <a:spLocks/>
          </p:cNvSpPr>
          <p:nvPr/>
        </p:nvSpPr>
        <p:spPr bwMode="auto">
          <a:xfrm>
            <a:off x="1703388" y="1052513"/>
            <a:ext cx="84963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a:t>If “p” is the probability of success from a single trial, the expected value (mean)  and standard deviation of a geometric random variable is: </a:t>
            </a:r>
          </a:p>
        </p:txBody>
      </p:sp>
      <p:graphicFrame>
        <p:nvGraphicFramePr>
          <p:cNvPr id="1026" name="Object 3">
            <a:extLst>
              <a:ext uri="{FF2B5EF4-FFF2-40B4-BE49-F238E27FC236}">
                <a16:creationId xmlns:a16="http://schemas.microsoft.com/office/drawing/2014/main" id="{003F19F3-3093-92D5-CE3C-AA8C3AF936E1}"/>
              </a:ext>
            </a:extLst>
          </p:cNvPr>
          <p:cNvGraphicFramePr>
            <a:graphicFrameLocks noChangeAspect="1"/>
          </p:cNvGraphicFramePr>
          <p:nvPr/>
        </p:nvGraphicFramePr>
        <p:xfrm>
          <a:off x="2460625" y="2178050"/>
          <a:ext cx="1016000" cy="985838"/>
        </p:xfrm>
        <a:graphic>
          <a:graphicData uri="http://schemas.openxmlformats.org/presentationml/2006/ole">
            <mc:AlternateContent xmlns:mc="http://schemas.openxmlformats.org/markup-compatibility/2006">
              <mc:Choice xmlns:v="urn:schemas-microsoft-com:vml" Requires="v">
                <p:oleObj name="Equation" r:id="rId4" imgW="431613" imgH="418918" progId="Equation.DSMT4">
                  <p:embed/>
                </p:oleObj>
              </mc:Choice>
              <mc:Fallback>
                <p:oleObj name="Equation" r:id="rId4" imgW="431613" imgH="418918" progId="Equation.DSMT4">
                  <p:embed/>
                  <p:pic>
                    <p:nvPicPr>
                      <p:cNvPr id="1026" name="Object 3">
                        <a:extLst>
                          <a:ext uri="{FF2B5EF4-FFF2-40B4-BE49-F238E27FC236}">
                            <a16:creationId xmlns:a16="http://schemas.microsoft.com/office/drawing/2014/main" id="{003F19F3-3093-92D5-CE3C-AA8C3AF936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25" y="2178050"/>
                        <a:ext cx="1016000" cy="985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3">
            <a:extLst>
              <a:ext uri="{FF2B5EF4-FFF2-40B4-BE49-F238E27FC236}">
                <a16:creationId xmlns:a16="http://schemas.microsoft.com/office/drawing/2014/main" id="{497A5701-F8BC-6C64-9BA6-5B46374E7A41}"/>
              </a:ext>
            </a:extLst>
          </p:cNvPr>
          <p:cNvGraphicFramePr>
            <a:graphicFrameLocks noChangeAspect="1"/>
          </p:cNvGraphicFramePr>
          <p:nvPr/>
        </p:nvGraphicFramePr>
        <p:xfrm>
          <a:off x="3938588" y="2119313"/>
          <a:ext cx="1436687" cy="1106487"/>
        </p:xfrm>
        <a:graphic>
          <a:graphicData uri="http://schemas.openxmlformats.org/presentationml/2006/ole">
            <mc:AlternateContent xmlns:mc="http://schemas.openxmlformats.org/markup-compatibility/2006">
              <mc:Choice xmlns:v="urn:schemas-microsoft-com:vml" Requires="v">
                <p:oleObj name="Equation" r:id="rId6" imgW="609600" imgH="469900" progId="Equation.DSMT4">
                  <p:embed/>
                </p:oleObj>
              </mc:Choice>
              <mc:Fallback>
                <p:oleObj name="Equation" r:id="rId6" imgW="609600" imgH="469900" progId="Equation.DSMT4">
                  <p:embed/>
                  <p:pic>
                    <p:nvPicPr>
                      <p:cNvPr id="1027" name="Object 3">
                        <a:extLst>
                          <a:ext uri="{FF2B5EF4-FFF2-40B4-BE49-F238E27FC236}">
                            <a16:creationId xmlns:a16="http://schemas.microsoft.com/office/drawing/2014/main" id="{497A5701-F8BC-6C64-9BA6-5B46374E7A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588" y="2119313"/>
                        <a:ext cx="1436687" cy="110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 name="Content Placeholder 2">
            <a:extLst>
              <a:ext uri="{FF2B5EF4-FFF2-40B4-BE49-F238E27FC236}">
                <a16:creationId xmlns:a16="http://schemas.microsoft.com/office/drawing/2014/main" id="{82FD1B57-ED4A-4652-9105-1644BC282120}"/>
              </a:ext>
            </a:extLst>
          </p:cNvPr>
          <p:cNvSpPr txBox="1">
            <a:spLocks/>
          </p:cNvSpPr>
          <p:nvPr/>
        </p:nvSpPr>
        <p:spPr bwMode="auto">
          <a:xfrm>
            <a:off x="1703388" y="3200400"/>
            <a:ext cx="8496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a:t>The probability that the first success will occur in “n”  trials is given by the formula: </a:t>
            </a:r>
          </a:p>
        </p:txBody>
      </p:sp>
      <p:graphicFrame>
        <p:nvGraphicFramePr>
          <p:cNvPr id="1028" name="Object 4">
            <a:extLst>
              <a:ext uri="{FF2B5EF4-FFF2-40B4-BE49-F238E27FC236}">
                <a16:creationId xmlns:a16="http://schemas.microsoft.com/office/drawing/2014/main" id="{2B8C23BE-5B5E-97DF-8796-D93698D1702F}"/>
              </a:ext>
            </a:extLst>
          </p:cNvPr>
          <p:cNvGraphicFramePr>
            <a:graphicFrameLocks noChangeAspect="1"/>
          </p:cNvGraphicFramePr>
          <p:nvPr/>
        </p:nvGraphicFramePr>
        <p:xfrm>
          <a:off x="1919288" y="3971925"/>
          <a:ext cx="4552950" cy="609600"/>
        </p:xfrm>
        <a:graphic>
          <a:graphicData uri="http://schemas.openxmlformats.org/presentationml/2006/ole">
            <mc:AlternateContent xmlns:mc="http://schemas.openxmlformats.org/markup-compatibility/2006">
              <mc:Choice xmlns:v="urn:schemas-microsoft-com:vml" Requires="v">
                <p:oleObj name="Equation" r:id="rId8" imgW="2184400" imgH="292100" progId="Equation.DSMT4">
                  <p:embed/>
                </p:oleObj>
              </mc:Choice>
              <mc:Fallback>
                <p:oleObj name="Equation" r:id="rId8" imgW="2184400" imgH="292100" progId="Equation.DSMT4">
                  <p:embed/>
                  <p:pic>
                    <p:nvPicPr>
                      <p:cNvPr id="1028" name="Object 4">
                        <a:extLst>
                          <a:ext uri="{FF2B5EF4-FFF2-40B4-BE49-F238E27FC236}">
                            <a16:creationId xmlns:a16="http://schemas.microsoft.com/office/drawing/2014/main" id="{2B8C23BE-5B5E-97DF-8796-D93698D170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9288" y="3971925"/>
                        <a:ext cx="45529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3" name="Content Placeholder 2">
            <a:extLst>
              <a:ext uri="{FF2B5EF4-FFF2-40B4-BE49-F238E27FC236}">
                <a16:creationId xmlns:a16="http://schemas.microsoft.com/office/drawing/2014/main" id="{E0B23284-80E9-0BB7-F6CB-CA29E2332477}"/>
              </a:ext>
            </a:extLst>
          </p:cNvPr>
          <p:cNvSpPr txBox="1">
            <a:spLocks/>
          </p:cNvSpPr>
          <p:nvPr/>
        </p:nvSpPr>
        <p:spPr bwMode="auto">
          <a:xfrm>
            <a:off x="1703388" y="5289550"/>
            <a:ext cx="84963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r>
              <a:rPr lang="en-CA" altLang="en-US" sz="2200"/>
              <a:t>The probability that the first success will require more than “n”  trials is given by the formula: </a:t>
            </a:r>
          </a:p>
        </p:txBody>
      </p:sp>
      <p:graphicFrame>
        <p:nvGraphicFramePr>
          <p:cNvPr id="1029" name="Object 5">
            <a:extLst>
              <a:ext uri="{FF2B5EF4-FFF2-40B4-BE49-F238E27FC236}">
                <a16:creationId xmlns:a16="http://schemas.microsoft.com/office/drawing/2014/main" id="{7D66691C-B360-0632-97DC-E5964C530CCC}"/>
              </a:ext>
            </a:extLst>
          </p:cNvPr>
          <p:cNvGraphicFramePr>
            <a:graphicFrameLocks noChangeAspect="1"/>
          </p:cNvGraphicFramePr>
          <p:nvPr/>
        </p:nvGraphicFramePr>
        <p:xfrm>
          <a:off x="2711450" y="6143625"/>
          <a:ext cx="2847975" cy="514350"/>
        </p:xfrm>
        <a:graphic>
          <a:graphicData uri="http://schemas.openxmlformats.org/presentationml/2006/ole">
            <mc:AlternateContent xmlns:mc="http://schemas.openxmlformats.org/markup-compatibility/2006">
              <mc:Choice xmlns:v="urn:schemas-microsoft-com:vml" Requires="v">
                <p:oleObj name="Equation" r:id="rId10" imgW="1549400" imgH="279400" progId="Equation.DSMT4">
                  <p:embed/>
                </p:oleObj>
              </mc:Choice>
              <mc:Fallback>
                <p:oleObj name="Equation" r:id="rId10" imgW="1549400" imgH="279400" progId="Equation.DSMT4">
                  <p:embed/>
                  <p:pic>
                    <p:nvPicPr>
                      <p:cNvPr id="1029" name="Object 5">
                        <a:extLst>
                          <a:ext uri="{FF2B5EF4-FFF2-40B4-BE49-F238E27FC236}">
                            <a16:creationId xmlns:a16="http://schemas.microsoft.com/office/drawing/2014/main" id="{7D66691C-B360-0632-97DC-E5964C530C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11450" y="6143625"/>
                        <a:ext cx="28479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ight Brace 9">
            <a:extLst>
              <a:ext uri="{FF2B5EF4-FFF2-40B4-BE49-F238E27FC236}">
                <a16:creationId xmlns:a16="http://schemas.microsoft.com/office/drawing/2014/main" id="{7D6BE62C-9A2C-79FB-E313-3D399A4B0800}"/>
              </a:ext>
            </a:extLst>
          </p:cNvPr>
          <p:cNvSpPr/>
          <p:nvPr/>
        </p:nvSpPr>
        <p:spPr>
          <a:xfrm rot="5400000">
            <a:off x="3925888" y="3917950"/>
            <a:ext cx="284162" cy="1182688"/>
          </a:xfrm>
          <a:prstGeom prst="rightBrace">
            <a:avLst>
              <a:gd name="adj1" fmla="val 50757"/>
              <a:gd name="adj2" fmla="val 50000"/>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dirty="0"/>
          </a:p>
        </p:txBody>
      </p:sp>
      <p:sp>
        <p:nvSpPr>
          <p:cNvPr id="11" name="TextBox 10">
            <a:extLst>
              <a:ext uri="{FF2B5EF4-FFF2-40B4-BE49-F238E27FC236}">
                <a16:creationId xmlns:a16="http://schemas.microsoft.com/office/drawing/2014/main" id="{46DCB141-F38B-CA85-274D-0929EE518530}"/>
              </a:ext>
            </a:extLst>
          </p:cNvPr>
          <p:cNvSpPr txBox="1">
            <a:spLocks noChangeArrowheads="1"/>
          </p:cNvSpPr>
          <p:nvPr/>
        </p:nvSpPr>
        <p:spPr bwMode="auto">
          <a:xfrm>
            <a:off x="3019425" y="4713288"/>
            <a:ext cx="18526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The probability </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of </a:t>
            </a:r>
            <a:r>
              <a:rPr lang="en-CA" altLang="en-US" sz="1800" i="1">
                <a:solidFill>
                  <a:srgbClr val="FF0000"/>
                </a:solidFill>
                <a:latin typeface="Arial" panose="020B0604020202020204" pitchFamily="34" charset="0"/>
              </a:rPr>
              <a:t>(n –1) </a:t>
            </a:r>
            <a:r>
              <a:rPr lang="en-CA" altLang="en-US" sz="1800">
                <a:solidFill>
                  <a:srgbClr val="FF0000"/>
                </a:solidFill>
                <a:latin typeface="Arial" panose="020B0604020202020204" pitchFamily="34" charset="0"/>
              </a:rPr>
              <a:t>failures</a:t>
            </a:r>
          </a:p>
        </p:txBody>
      </p:sp>
      <p:sp>
        <p:nvSpPr>
          <p:cNvPr id="12" name="TextBox 11">
            <a:extLst>
              <a:ext uri="{FF2B5EF4-FFF2-40B4-BE49-F238E27FC236}">
                <a16:creationId xmlns:a16="http://schemas.microsoft.com/office/drawing/2014/main" id="{1C2C5E65-4676-8E70-B74C-E3712E0A9B45}"/>
              </a:ext>
            </a:extLst>
          </p:cNvPr>
          <p:cNvSpPr txBox="1">
            <a:spLocks noChangeArrowheads="1"/>
          </p:cNvSpPr>
          <p:nvPr/>
        </p:nvSpPr>
        <p:spPr bwMode="auto">
          <a:xfrm>
            <a:off x="5000625" y="4676775"/>
            <a:ext cx="2019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0070C0"/>
                </a:solidFill>
                <a:latin typeface="Arial" panose="020B0604020202020204" pitchFamily="34" charset="0"/>
              </a:rPr>
              <a:t>The probability of </a:t>
            </a:r>
            <a:br>
              <a:rPr lang="en-CA" altLang="en-US" sz="1800">
                <a:solidFill>
                  <a:srgbClr val="0070C0"/>
                </a:solidFill>
                <a:latin typeface="Arial" panose="020B0604020202020204" pitchFamily="34" charset="0"/>
              </a:rPr>
            </a:br>
            <a:r>
              <a:rPr lang="en-CA" altLang="en-US" sz="1800">
                <a:solidFill>
                  <a:srgbClr val="0070C0"/>
                </a:solidFill>
                <a:latin typeface="Arial" panose="020B0604020202020204" pitchFamily="34" charset="0"/>
              </a:rPr>
              <a:t>your first success</a:t>
            </a:r>
          </a:p>
        </p:txBody>
      </p:sp>
      <p:sp>
        <p:nvSpPr>
          <p:cNvPr id="13" name="Right Brace 12">
            <a:extLst>
              <a:ext uri="{FF2B5EF4-FFF2-40B4-BE49-F238E27FC236}">
                <a16:creationId xmlns:a16="http://schemas.microsoft.com/office/drawing/2014/main" id="{3DA15AB3-2A83-F9DB-D724-AF489AF0E26B}"/>
              </a:ext>
            </a:extLst>
          </p:cNvPr>
          <p:cNvSpPr/>
          <p:nvPr/>
        </p:nvSpPr>
        <p:spPr>
          <a:xfrm rot="5400000">
            <a:off x="4849019" y="4345782"/>
            <a:ext cx="261937" cy="400050"/>
          </a:xfrm>
          <a:prstGeom prst="rightBrace">
            <a:avLst>
              <a:gd name="adj1" fmla="val 50757"/>
              <a:gd name="adj2" fmla="val 50000"/>
            </a:avLst>
          </a:prstGeom>
          <a:noFill/>
          <a:ln w="254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dirty="0">
              <a:solidFill>
                <a:srgbClr val="0070C0"/>
              </a:solidFill>
            </a:endParaRPr>
          </a:p>
        </p:txBody>
      </p:sp>
      <p:graphicFrame>
        <p:nvGraphicFramePr>
          <p:cNvPr id="14" name="Object 4">
            <a:extLst>
              <a:ext uri="{FF2B5EF4-FFF2-40B4-BE49-F238E27FC236}">
                <a16:creationId xmlns:a16="http://schemas.microsoft.com/office/drawing/2014/main" id="{3DF0C6CC-8066-661B-C335-943E4F04E027}"/>
              </a:ext>
            </a:extLst>
          </p:cNvPr>
          <p:cNvGraphicFramePr>
            <a:graphicFrameLocks noChangeAspect="1"/>
          </p:cNvGraphicFramePr>
          <p:nvPr/>
        </p:nvGraphicFramePr>
        <p:xfrm>
          <a:off x="6527800" y="4005263"/>
          <a:ext cx="2541588" cy="530225"/>
        </p:xfrm>
        <a:graphic>
          <a:graphicData uri="http://schemas.openxmlformats.org/presentationml/2006/ole">
            <mc:AlternateContent xmlns:mc="http://schemas.openxmlformats.org/markup-compatibility/2006">
              <mc:Choice xmlns:v="urn:schemas-microsoft-com:vml" Requires="v">
                <p:oleObj name="Equation" r:id="rId12" imgW="1218671" imgH="253890" progId="Equation.DSMT4">
                  <p:embed/>
                </p:oleObj>
              </mc:Choice>
              <mc:Fallback>
                <p:oleObj name="Equation" r:id="rId12" imgW="1218671" imgH="253890" progId="Equation.DSMT4">
                  <p:embed/>
                  <p:pic>
                    <p:nvPicPr>
                      <p:cNvPr id="14" name="Object 4">
                        <a:extLst>
                          <a:ext uri="{FF2B5EF4-FFF2-40B4-BE49-F238E27FC236}">
                            <a16:creationId xmlns:a16="http://schemas.microsoft.com/office/drawing/2014/main" id="{3DF0C6CC-8066-661B-C335-943E4F04E0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7800" y="4005263"/>
                        <a:ext cx="2541588"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4">
            <a:extLst>
              <a:ext uri="{FF2B5EF4-FFF2-40B4-BE49-F238E27FC236}">
                <a16:creationId xmlns:a16="http://schemas.microsoft.com/office/drawing/2014/main" id="{F4A202AA-45C9-2396-76D5-FEDBB5B18A61}"/>
              </a:ext>
            </a:extLst>
          </p:cNvPr>
          <p:cNvGraphicFramePr>
            <a:graphicFrameLocks noChangeAspect="1"/>
          </p:cNvGraphicFramePr>
          <p:nvPr/>
        </p:nvGraphicFramePr>
        <p:xfrm>
          <a:off x="5559425" y="6122988"/>
          <a:ext cx="3511550" cy="638175"/>
        </p:xfrm>
        <a:graphic>
          <a:graphicData uri="http://schemas.openxmlformats.org/presentationml/2006/ole">
            <mc:AlternateContent xmlns:mc="http://schemas.openxmlformats.org/markup-compatibility/2006">
              <mc:Choice xmlns:v="urn:schemas-microsoft-com:vml" Requires="v">
                <p:oleObj name="Equation" r:id="rId14" imgW="1396394" imgH="253890" progId="Equation.DSMT4">
                  <p:embed/>
                </p:oleObj>
              </mc:Choice>
              <mc:Fallback>
                <p:oleObj name="Equation" r:id="rId14" imgW="1396394" imgH="253890" progId="Equation.DSMT4">
                  <p:embed/>
                  <p:pic>
                    <p:nvPicPr>
                      <p:cNvPr id="15" name="Object 14">
                        <a:extLst>
                          <a:ext uri="{FF2B5EF4-FFF2-40B4-BE49-F238E27FC236}">
                            <a16:creationId xmlns:a16="http://schemas.microsoft.com/office/drawing/2014/main" id="{F4A202AA-45C9-2396-76D5-FEDBB5B18A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9425" y="6122988"/>
                        <a:ext cx="3511550" cy="638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linds(horizontal)">
                                      <p:cBhvr>
                                        <p:cTn id="7" dur="500"/>
                                        <p:tgtEl>
                                          <p:spTgt spid="10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blinds(horizontal)">
                                      <p:cBhvr>
                                        <p:cTn id="22" dur="500"/>
                                        <p:tgtEl>
                                          <p:spTgt spid="10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linds(horizontal)">
                                      <p:cBhvr>
                                        <p:cTn id="27" dur="500"/>
                                        <p:tgtEl>
                                          <p:spTgt spid="10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3"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3" presetClass="entr" presetSubtype="1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033"/>
                                        </p:tgtEl>
                                        <p:attrNameLst>
                                          <p:attrName>style.visibility</p:attrName>
                                        </p:attrNameLst>
                                      </p:cBhvr>
                                      <p:to>
                                        <p:strVal val="visible"/>
                                      </p:to>
                                    </p:set>
                                    <p:animEffect transition="in" filter="blinds(horizontal)">
                                      <p:cBhvr>
                                        <p:cTn id="48" dur="500"/>
                                        <p:tgtEl>
                                          <p:spTgt spid="103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029"/>
                                        </p:tgtEl>
                                        <p:attrNameLst>
                                          <p:attrName>style.visibility</p:attrName>
                                        </p:attrNameLst>
                                      </p:cBhvr>
                                      <p:to>
                                        <p:strVal val="visible"/>
                                      </p:to>
                                    </p:set>
                                    <p:animEffect transition="in" filter="blinds(horizontal)">
                                      <p:cBhvr>
                                        <p:cTn id="53" dur="500"/>
                                        <p:tgtEl>
                                          <p:spTgt spid="102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linds(horizontal)">
                                      <p:cBhvr>
                                        <p:cTn id="58" dur="500"/>
                                        <p:tgtEl>
                                          <p:spTgt spid="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linds(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P spid="1032" grpId="0"/>
      <p:bldP spid="1033" grpId="0"/>
      <p:bldP spid="10" grpId="0" animBg="1"/>
      <p:bldP spid="11" grpId="0"/>
      <p:bldP spid="12"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C1288-C0B2-DE8D-21AB-911F066A0E2F}"/>
              </a:ext>
            </a:extLst>
          </p:cNvPr>
          <p:cNvSpPr>
            <a:spLocks noGrp="1"/>
          </p:cNvSpPr>
          <p:nvPr>
            <p:ph sz="quarter" idx="1"/>
          </p:nvPr>
        </p:nvSpPr>
        <p:spPr>
          <a:xfrm>
            <a:off x="1774825" y="260350"/>
            <a:ext cx="8353425" cy="4248150"/>
          </a:xfrm>
        </p:spPr>
        <p:txBody>
          <a:bodyPr/>
          <a:lstStyle/>
          <a:p>
            <a:pPr>
              <a:buFont typeface="Wingdings" panose="05000000000000000000" pitchFamily="2" charset="2"/>
              <a:buNone/>
              <a:defRPr/>
            </a:pPr>
            <a:r>
              <a:rPr lang="en-CA" altLang="en-US" sz="2100" dirty="0"/>
              <a:t>Ex: When rolling a die, let the random variable “X” be the number of rolls required to get your first “6”.  </a:t>
            </a:r>
          </a:p>
          <a:p>
            <a:pPr>
              <a:buFont typeface="Wingdings" panose="05000000000000000000" pitchFamily="2" charset="2"/>
              <a:buNone/>
              <a:defRPr/>
            </a:pPr>
            <a:r>
              <a:rPr lang="en-CA" altLang="en-US" sz="2100" dirty="0"/>
              <a:t>a) Define the random variable “x”, what is the probability distribution of “x”?   </a:t>
            </a:r>
          </a:p>
          <a:p>
            <a:pPr>
              <a:buFont typeface="Wingdings" panose="05000000000000000000" pitchFamily="2" charset="2"/>
              <a:buNone/>
              <a:defRPr/>
            </a:pPr>
            <a:r>
              <a:rPr lang="en-CA" altLang="en-US" sz="2100" dirty="0"/>
              <a:t>b) What is the expected value of “X? and standard deviation of “X”</a:t>
            </a:r>
          </a:p>
          <a:p>
            <a:pPr>
              <a:buFont typeface="Wingdings" panose="05000000000000000000" pitchFamily="2" charset="2"/>
              <a:buNone/>
              <a:defRPr/>
            </a:pPr>
            <a:r>
              <a:rPr lang="en-CA" altLang="en-US" sz="2100" dirty="0"/>
              <a:t>c) What is the probability that the first “6” will appear on the 5</a:t>
            </a:r>
            <a:r>
              <a:rPr lang="en-CA" altLang="en-US" sz="2100" baseline="30000" dirty="0"/>
              <a:t>th</a:t>
            </a:r>
            <a:r>
              <a:rPr lang="en-CA" altLang="en-US" sz="2100" dirty="0"/>
              <a:t> roll?</a:t>
            </a:r>
          </a:p>
          <a:p>
            <a:pPr>
              <a:buFont typeface="Wingdings" panose="05000000000000000000" pitchFamily="2" charset="2"/>
              <a:buNone/>
              <a:defRPr/>
            </a:pPr>
            <a:r>
              <a:rPr lang="en-CA" altLang="en-US" sz="2000" dirty="0"/>
              <a:t>d) What is the probability that the first  “6” will require more than 10 rolls?</a:t>
            </a:r>
          </a:p>
          <a:p>
            <a:pPr>
              <a:buFont typeface="Wingdings" panose="05000000000000000000" pitchFamily="2" charset="2"/>
              <a:buNone/>
              <a:defRPr/>
            </a:pPr>
            <a:r>
              <a:rPr lang="en-CA" altLang="en-US" sz="2000" dirty="0"/>
              <a:t>e) What is the probability that the first  “6” will appear within the first 5 rolls?</a:t>
            </a:r>
          </a:p>
          <a:p>
            <a:pPr>
              <a:buFont typeface="Wingdings" panose="05000000000000000000" pitchFamily="2" charset="2"/>
              <a:buNone/>
              <a:defRPr/>
            </a:pPr>
            <a:endParaRPr lang="en-CA" altLang="en-US" sz="2100" dirty="0"/>
          </a:p>
          <a:p>
            <a:pPr marL="0" indent="0">
              <a:buFont typeface="Wingdings" panose="05000000000000000000" pitchFamily="2" charset="2"/>
              <a:buNone/>
              <a:defRPr/>
            </a:pPr>
            <a:endParaRPr lang="en-CA" sz="2100"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FD9A8813-C03D-8607-F9DB-F8B00ED8A4B2}"/>
              </a:ext>
            </a:extLst>
          </p:cNvPr>
          <p:cNvSpPr>
            <a:spLocks noGrp="1"/>
          </p:cNvSpPr>
          <p:nvPr>
            <p:ph sz="quarter" idx="1"/>
          </p:nvPr>
        </p:nvSpPr>
        <p:spPr>
          <a:xfrm>
            <a:off x="1744663" y="268288"/>
            <a:ext cx="8639175" cy="5013325"/>
          </a:xfrm>
        </p:spPr>
        <p:txBody>
          <a:bodyPr/>
          <a:lstStyle/>
          <a:p>
            <a:pPr>
              <a:buFont typeface="Wingdings" panose="05000000000000000000" pitchFamily="2" charset="2"/>
              <a:buNone/>
            </a:pPr>
            <a:r>
              <a:rPr lang="en-CA" altLang="en-US" sz="2100"/>
              <a:t>Ex: When rolling a die, let the random variable “X” be the number of rolls required to get your first “6”.  </a:t>
            </a:r>
          </a:p>
          <a:p>
            <a:pPr>
              <a:buFont typeface="Wingdings" panose="05000000000000000000" pitchFamily="2" charset="2"/>
              <a:buNone/>
            </a:pPr>
            <a:r>
              <a:rPr lang="en-CA" altLang="en-US" sz="2100"/>
              <a:t>a) What is the expected value of “X?</a:t>
            </a:r>
          </a:p>
          <a:p>
            <a:pPr>
              <a:buFont typeface="Wingdings" panose="05000000000000000000" pitchFamily="2" charset="2"/>
              <a:buNone/>
            </a:pPr>
            <a:endParaRPr lang="en-CA" altLang="en-US" sz="2100"/>
          </a:p>
          <a:p>
            <a:pPr>
              <a:buFont typeface="Wingdings" panose="05000000000000000000" pitchFamily="2" charset="2"/>
              <a:buNone/>
            </a:pPr>
            <a:endParaRPr lang="en-CA" altLang="en-US" sz="2100"/>
          </a:p>
          <a:p>
            <a:pPr>
              <a:buFont typeface="Wingdings" panose="05000000000000000000" pitchFamily="2" charset="2"/>
              <a:buNone/>
            </a:pPr>
            <a:endParaRPr lang="en-CA" altLang="en-US" sz="2100"/>
          </a:p>
          <a:p>
            <a:pPr>
              <a:buFont typeface="Wingdings" panose="05000000000000000000" pitchFamily="2" charset="2"/>
              <a:buNone/>
            </a:pPr>
            <a:r>
              <a:rPr lang="en-CA" altLang="en-US" sz="2100"/>
              <a:t>b) What is the standard deviation of “X”</a:t>
            </a:r>
          </a:p>
          <a:p>
            <a:pPr>
              <a:buFont typeface="Wingdings" panose="05000000000000000000" pitchFamily="2" charset="2"/>
              <a:buNone/>
            </a:pPr>
            <a:endParaRPr lang="en-CA" altLang="en-US" sz="1600"/>
          </a:p>
          <a:p>
            <a:pPr>
              <a:buFont typeface="Wingdings" panose="05000000000000000000" pitchFamily="2" charset="2"/>
              <a:buNone/>
            </a:pPr>
            <a:endParaRPr lang="en-CA" altLang="en-US" sz="1600"/>
          </a:p>
          <a:p>
            <a:pPr>
              <a:buFont typeface="Wingdings" panose="05000000000000000000" pitchFamily="2" charset="2"/>
              <a:buNone/>
            </a:pPr>
            <a:endParaRPr lang="en-CA" altLang="en-US" sz="1600"/>
          </a:p>
          <a:p>
            <a:pPr>
              <a:buFont typeface="Wingdings" panose="05000000000000000000" pitchFamily="2" charset="2"/>
              <a:buNone/>
            </a:pPr>
            <a:endParaRPr lang="en-CA" altLang="en-US" sz="2100"/>
          </a:p>
          <a:p>
            <a:pPr>
              <a:buFont typeface="Wingdings" panose="05000000000000000000" pitchFamily="2" charset="2"/>
              <a:buNone/>
            </a:pPr>
            <a:r>
              <a:rPr lang="en-CA" altLang="en-US" sz="2100"/>
              <a:t>c) What is the probability that the first “6” will appear on the 5</a:t>
            </a:r>
            <a:r>
              <a:rPr lang="en-CA" altLang="en-US" sz="2100" baseline="30000"/>
              <a:t>th</a:t>
            </a:r>
            <a:r>
              <a:rPr lang="en-CA" altLang="en-US" sz="2100"/>
              <a:t> roll?</a:t>
            </a:r>
          </a:p>
        </p:txBody>
      </p:sp>
      <p:graphicFrame>
        <p:nvGraphicFramePr>
          <p:cNvPr id="1026" name="Object 3">
            <a:extLst>
              <a:ext uri="{FF2B5EF4-FFF2-40B4-BE49-F238E27FC236}">
                <a16:creationId xmlns:a16="http://schemas.microsoft.com/office/drawing/2014/main" id="{12DEEBC3-44B9-C27E-12FC-332210299D10}"/>
              </a:ext>
            </a:extLst>
          </p:cNvPr>
          <p:cNvGraphicFramePr>
            <a:graphicFrameLocks noChangeAspect="1"/>
          </p:cNvGraphicFramePr>
          <p:nvPr/>
        </p:nvGraphicFramePr>
        <p:xfrm>
          <a:off x="2700338" y="1528763"/>
          <a:ext cx="777875" cy="755650"/>
        </p:xfrm>
        <a:graphic>
          <a:graphicData uri="http://schemas.openxmlformats.org/presentationml/2006/ole">
            <mc:AlternateContent xmlns:mc="http://schemas.openxmlformats.org/markup-compatibility/2006">
              <mc:Choice xmlns:v="urn:schemas-microsoft-com:vml" Requires="v">
                <p:oleObj name="Equation" r:id="rId4" imgW="431613" imgH="418918" progId="Equation.DSMT4">
                  <p:embed/>
                </p:oleObj>
              </mc:Choice>
              <mc:Fallback>
                <p:oleObj name="Equation" r:id="rId4" imgW="431613" imgH="418918" progId="Equation.DSMT4">
                  <p:embed/>
                  <p:pic>
                    <p:nvPicPr>
                      <p:cNvPr id="1026" name="Object 3">
                        <a:extLst>
                          <a:ext uri="{FF2B5EF4-FFF2-40B4-BE49-F238E27FC236}">
                            <a16:creationId xmlns:a16="http://schemas.microsoft.com/office/drawing/2014/main" id="{12DEEBC3-44B9-C27E-12FC-332210299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1528763"/>
                        <a:ext cx="7778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DB457D88-B1DB-BCAE-A49C-506DAB964C02}"/>
              </a:ext>
            </a:extLst>
          </p:cNvPr>
          <p:cNvGraphicFramePr>
            <a:graphicFrameLocks noChangeAspect="1"/>
          </p:cNvGraphicFramePr>
          <p:nvPr/>
        </p:nvGraphicFramePr>
        <p:xfrm>
          <a:off x="3527425" y="1565275"/>
          <a:ext cx="939800" cy="801688"/>
        </p:xfrm>
        <a:graphic>
          <a:graphicData uri="http://schemas.openxmlformats.org/presentationml/2006/ole">
            <mc:AlternateContent xmlns:mc="http://schemas.openxmlformats.org/markup-compatibility/2006">
              <mc:Choice xmlns:v="urn:schemas-microsoft-com:vml" Requires="v">
                <p:oleObj name="Equation" r:id="rId6" imgW="520474" imgH="444307" progId="Equation.DSMT4">
                  <p:embed/>
                </p:oleObj>
              </mc:Choice>
              <mc:Fallback>
                <p:oleObj name="Equation" r:id="rId6" imgW="520474" imgH="444307" progId="Equation.DSMT4">
                  <p:embed/>
                  <p:pic>
                    <p:nvPicPr>
                      <p:cNvPr id="6" name="Object 3">
                        <a:extLst>
                          <a:ext uri="{FF2B5EF4-FFF2-40B4-BE49-F238E27FC236}">
                            <a16:creationId xmlns:a16="http://schemas.microsoft.com/office/drawing/2014/main" id="{DB457D88-B1DB-BCAE-A49C-506DAB964C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7425" y="1565275"/>
                        <a:ext cx="939800" cy="801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A38BB493-D5BB-5534-0B52-A097BD944EE9}"/>
              </a:ext>
            </a:extLst>
          </p:cNvPr>
          <p:cNvGraphicFramePr>
            <a:graphicFrameLocks noChangeAspect="1"/>
          </p:cNvGraphicFramePr>
          <p:nvPr/>
        </p:nvGraphicFramePr>
        <p:xfrm>
          <a:off x="4457700" y="1663700"/>
          <a:ext cx="1331913" cy="434975"/>
        </p:xfrm>
        <a:graphic>
          <a:graphicData uri="http://schemas.openxmlformats.org/presentationml/2006/ole">
            <mc:AlternateContent xmlns:mc="http://schemas.openxmlformats.org/markup-compatibility/2006">
              <mc:Choice xmlns:v="urn:schemas-microsoft-com:vml" Requires="v">
                <p:oleObj name="Equation" r:id="rId8" imgW="545626" imgH="177646" progId="Equation.DSMT4">
                  <p:embed/>
                </p:oleObj>
              </mc:Choice>
              <mc:Fallback>
                <p:oleObj name="Equation" r:id="rId8" imgW="545626" imgH="177646" progId="Equation.DSMT4">
                  <p:embed/>
                  <p:pic>
                    <p:nvPicPr>
                      <p:cNvPr id="7" name="Object 4">
                        <a:extLst>
                          <a:ext uri="{FF2B5EF4-FFF2-40B4-BE49-F238E27FC236}">
                            <a16:creationId xmlns:a16="http://schemas.microsoft.com/office/drawing/2014/main" id="{A38BB493-D5BB-5534-0B52-A097BD944E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7700" y="1663700"/>
                        <a:ext cx="1331913"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5">
            <a:extLst>
              <a:ext uri="{FF2B5EF4-FFF2-40B4-BE49-F238E27FC236}">
                <a16:creationId xmlns:a16="http://schemas.microsoft.com/office/drawing/2014/main" id="{53A30507-9DBB-23E7-60B6-E7D2E6FEA639}"/>
              </a:ext>
            </a:extLst>
          </p:cNvPr>
          <p:cNvGraphicFramePr>
            <a:graphicFrameLocks noChangeAspect="1"/>
          </p:cNvGraphicFramePr>
          <p:nvPr/>
        </p:nvGraphicFramePr>
        <p:xfrm>
          <a:off x="2308225" y="3159125"/>
          <a:ext cx="1179513" cy="908050"/>
        </p:xfrm>
        <a:graphic>
          <a:graphicData uri="http://schemas.openxmlformats.org/presentationml/2006/ole">
            <mc:AlternateContent xmlns:mc="http://schemas.openxmlformats.org/markup-compatibility/2006">
              <mc:Choice xmlns:v="urn:schemas-microsoft-com:vml" Requires="v">
                <p:oleObj name="Equation" r:id="rId10" imgW="609600" imgH="469900" progId="Equation.DSMT4">
                  <p:embed/>
                </p:oleObj>
              </mc:Choice>
              <mc:Fallback>
                <p:oleObj name="Equation" r:id="rId10" imgW="609600" imgH="469900" progId="Equation.DSMT4">
                  <p:embed/>
                  <p:pic>
                    <p:nvPicPr>
                      <p:cNvPr id="1027" name="Object 5">
                        <a:extLst>
                          <a:ext uri="{FF2B5EF4-FFF2-40B4-BE49-F238E27FC236}">
                            <a16:creationId xmlns:a16="http://schemas.microsoft.com/office/drawing/2014/main" id="{53A30507-9DBB-23E7-60B6-E7D2E6FEA6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8225" y="3159125"/>
                        <a:ext cx="1179513"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F115ECA1-70E7-60C1-4F5C-256426C5C70D}"/>
              </a:ext>
            </a:extLst>
          </p:cNvPr>
          <p:cNvSpPr txBox="1">
            <a:spLocks noChangeArrowheads="1"/>
          </p:cNvSpPr>
          <p:nvPr/>
        </p:nvSpPr>
        <p:spPr bwMode="auto">
          <a:xfrm>
            <a:off x="6962775" y="1639888"/>
            <a:ext cx="2579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We would expect to get</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 the first “6” in 6 rolls</a:t>
            </a:r>
          </a:p>
        </p:txBody>
      </p:sp>
      <p:graphicFrame>
        <p:nvGraphicFramePr>
          <p:cNvPr id="10" name="Object 6">
            <a:extLst>
              <a:ext uri="{FF2B5EF4-FFF2-40B4-BE49-F238E27FC236}">
                <a16:creationId xmlns:a16="http://schemas.microsoft.com/office/drawing/2014/main" id="{17DC7566-B3FA-19AD-C57D-DB8522FEDC9D}"/>
              </a:ext>
            </a:extLst>
          </p:cNvPr>
          <p:cNvGraphicFramePr>
            <a:graphicFrameLocks noChangeAspect="1"/>
          </p:cNvGraphicFramePr>
          <p:nvPr/>
        </p:nvGraphicFramePr>
        <p:xfrm>
          <a:off x="3541713" y="3124200"/>
          <a:ext cx="1352550" cy="1030288"/>
        </p:xfrm>
        <a:graphic>
          <a:graphicData uri="http://schemas.openxmlformats.org/presentationml/2006/ole">
            <mc:AlternateContent xmlns:mc="http://schemas.openxmlformats.org/markup-compatibility/2006">
              <mc:Choice xmlns:v="urn:schemas-microsoft-com:vml" Requires="v">
                <p:oleObj name="Equation" r:id="rId12" imgW="698197" imgH="533169" progId="Equation.DSMT4">
                  <p:embed/>
                </p:oleObj>
              </mc:Choice>
              <mc:Fallback>
                <p:oleObj name="Equation" r:id="rId12" imgW="698197" imgH="533169" progId="Equation.DSMT4">
                  <p:embed/>
                  <p:pic>
                    <p:nvPicPr>
                      <p:cNvPr id="10" name="Object 6">
                        <a:extLst>
                          <a:ext uri="{FF2B5EF4-FFF2-40B4-BE49-F238E27FC236}">
                            <a16:creationId xmlns:a16="http://schemas.microsoft.com/office/drawing/2014/main" id="{17DC7566-B3FA-19AD-C57D-DB8522FEDC9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41713" y="3124200"/>
                        <a:ext cx="1352550"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7">
            <a:extLst>
              <a:ext uri="{FF2B5EF4-FFF2-40B4-BE49-F238E27FC236}">
                <a16:creationId xmlns:a16="http://schemas.microsoft.com/office/drawing/2014/main" id="{79944580-67E8-E5F2-3E54-A3B1077EED9F}"/>
              </a:ext>
            </a:extLst>
          </p:cNvPr>
          <p:cNvGraphicFramePr>
            <a:graphicFrameLocks noChangeAspect="1"/>
          </p:cNvGraphicFramePr>
          <p:nvPr/>
        </p:nvGraphicFramePr>
        <p:xfrm>
          <a:off x="4972050" y="3384550"/>
          <a:ext cx="835025" cy="442913"/>
        </p:xfrm>
        <a:graphic>
          <a:graphicData uri="http://schemas.openxmlformats.org/presentationml/2006/ole">
            <mc:AlternateContent xmlns:mc="http://schemas.openxmlformats.org/markup-compatibility/2006">
              <mc:Choice xmlns:v="urn:schemas-microsoft-com:vml" Requires="v">
                <p:oleObj name="Equation" r:id="rId14" imgW="431613" imgH="228501" progId="Equation.DSMT4">
                  <p:embed/>
                </p:oleObj>
              </mc:Choice>
              <mc:Fallback>
                <p:oleObj name="Equation" r:id="rId14" imgW="431613" imgH="228501" progId="Equation.DSMT4">
                  <p:embed/>
                  <p:pic>
                    <p:nvPicPr>
                      <p:cNvPr id="11" name="Object 7">
                        <a:extLst>
                          <a:ext uri="{FF2B5EF4-FFF2-40B4-BE49-F238E27FC236}">
                            <a16:creationId xmlns:a16="http://schemas.microsoft.com/office/drawing/2014/main" id="{79944580-67E8-E5F2-3E54-A3B1077EED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72050" y="3384550"/>
                        <a:ext cx="83502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8">
            <a:extLst>
              <a:ext uri="{FF2B5EF4-FFF2-40B4-BE49-F238E27FC236}">
                <a16:creationId xmlns:a16="http://schemas.microsoft.com/office/drawing/2014/main" id="{47364547-A9B7-AB4E-FF8A-1B0D7EF6CBAC}"/>
              </a:ext>
            </a:extLst>
          </p:cNvPr>
          <p:cNvGraphicFramePr>
            <a:graphicFrameLocks noChangeAspect="1"/>
          </p:cNvGraphicFramePr>
          <p:nvPr/>
        </p:nvGraphicFramePr>
        <p:xfrm>
          <a:off x="5872163" y="3373438"/>
          <a:ext cx="1266825" cy="444500"/>
        </p:xfrm>
        <a:graphic>
          <a:graphicData uri="http://schemas.openxmlformats.org/presentationml/2006/ole">
            <mc:AlternateContent xmlns:mc="http://schemas.openxmlformats.org/markup-compatibility/2006">
              <mc:Choice xmlns:v="urn:schemas-microsoft-com:vml" Requires="v">
                <p:oleObj name="Equation" r:id="rId16" imgW="507780" imgH="177723" progId="Equation.DSMT4">
                  <p:embed/>
                </p:oleObj>
              </mc:Choice>
              <mc:Fallback>
                <p:oleObj name="Equation" r:id="rId16" imgW="507780" imgH="177723" progId="Equation.DSMT4">
                  <p:embed/>
                  <p:pic>
                    <p:nvPicPr>
                      <p:cNvPr id="12" name="Object 8">
                        <a:extLst>
                          <a:ext uri="{FF2B5EF4-FFF2-40B4-BE49-F238E27FC236}">
                            <a16:creationId xmlns:a16="http://schemas.microsoft.com/office/drawing/2014/main" id="{47364547-A9B7-AB4E-FF8A-1B0D7EF6CBA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72163" y="3373438"/>
                        <a:ext cx="126682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9">
            <a:extLst>
              <a:ext uri="{FF2B5EF4-FFF2-40B4-BE49-F238E27FC236}">
                <a16:creationId xmlns:a16="http://schemas.microsoft.com/office/drawing/2014/main" id="{6BD31469-B627-ACE4-634C-2E69A5E23CE3}"/>
              </a:ext>
            </a:extLst>
          </p:cNvPr>
          <p:cNvGraphicFramePr>
            <a:graphicFrameLocks noChangeAspect="1"/>
          </p:cNvGraphicFramePr>
          <p:nvPr/>
        </p:nvGraphicFramePr>
        <p:xfrm>
          <a:off x="1982788" y="5084763"/>
          <a:ext cx="1589087" cy="530225"/>
        </p:xfrm>
        <a:graphic>
          <a:graphicData uri="http://schemas.openxmlformats.org/presentationml/2006/ole">
            <mc:AlternateContent xmlns:mc="http://schemas.openxmlformats.org/markup-compatibility/2006">
              <mc:Choice xmlns:v="urn:schemas-microsoft-com:vml" Requires="v">
                <p:oleObj name="Equation" r:id="rId18" imgW="761669" imgH="253890" progId="Equation.DSMT4">
                  <p:embed/>
                </p:oleObj>
              </mc:Choice>
              <mc:Fallback>
                <p:oleObj name="Equation" r:id="rId18" imgW="761669" imgH="253890" progId="Equation.DSMT4">
                  <p:embed/>
                  <p:pic>
                    <p:nvPicPr>
                      <p:cNvPr id="1028" name="Object 9">
                        <a:extLst>
                          <a:ext uri="{FF2B5EF4-FFF2-40B4-BE49-F238E27FC236}">
                            <a16:creationId xmlns:a16="http://schemas.microsoft.com/office/drawing/2014/main" id="{6BD31469-B627-ACE4-634C-2E69A5E23CE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82788" y="5084763"/>
                        <a:ext cx="1589087"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0">
            <a:extLst>
              <a:ext uri="{FF2B5EF4-FFF2-40B4-BE49-F238E27FC236}">
                <a16:creationId xmlns:a16="http://schemas.microsoft.com/office/drawing/2014/main" id="{2DC99402-06C6-46B3-DC15-418AB70375F0}"/>
              </a:ext>
            </a:extLst>
          </p:cNvPr>
          <p:cNvGraphicFramePr>
            <a:graphicFrameLocks noChangeAspect="1"/>
          </p:cNvGraphicFramePr>
          <p:nvPr/>
        </p:nvGraphicFramePr>
        <p:xfrm>
          <a:off x="3617913" y="4821238"/>
          <a:ext cx="1747837" cy="981075"/>
        </p:xfrm>
        <a:graphic>
          <a:graphicData uri="http://schemas.openxmlformats.org/presentationml/2006/ole">
            <mc:AlternateContent xmlns:mc="http://schemas.openxmlformats.org/markup-compatibility/2006">
              <mc:Choice xmlns:v="urn:schemas-microsoft-com:vml" Requires="v">
                <p:oleObj name="Equation" r:id="rId20" imgW="838200" imgH="469900" progId="Equation.DSMT4">
                  <p:embed/>
                </p:oleObj>
              </mc:Choice>
              <mc:Fallback>
                <p:oleObj name="Equation" r:id="rId20" imgW="838200" imgH="469900" progId="Equation.DSMT4">
                  <p:embed/>
                  <p:pic>
                    <p:nvPicPr>
                      <p:cNvPr id="14" name="Object 10">
                        <a:extLst>
                          <a:ext uri="{FF2B5EF4-FFF2-40B4-BE49-F238E27FC236}">
                            <a16:creationId xmlns:a16="http://schemas.microsoft.com/office/drawing/2014/main" id="{2DC99402-06C6-46B3-DC15-418AB70375F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17913" y="4821238"/>
                        <a:ext cx="1747837"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1">
            <a:extLst>
              <a:ext uri="{FF2B5EF4-FFF2-40B4-BE49-F238E27FC236}">
                <a16:creationId xmlns:a16="http://schemas.microsoft.com/office/drawing/2014/main" id="{9A70C7E0-3571-3236-2EEB-CD3701F5CC1F}"/>
              </a:ext>
            </a:extLst>
          </p:cNvPr>
          <p:cNvGraphicFramePr>
            <a:graphicFrameLocks noChangeAspect="1"/>
          </p:cNvGraphicFramePr>
          <p:nvPr/>
        </p:nvGraphicFramePr>
        <p:xfrm>
          <a:off x="5429250" y="4800600"/>
          <a:ext cx="1455738" cy="981075"/>
        </p:xfrm>
        <a:graphic>
          <a:graphicData uri="http://schemas.openxmlformats.org/presentationml/2006/ole">
            <mc:AlternateContent xmlns:mc="http://schemas.openxmlformats.org/markup-compatibility/2006">
              <mc:Choice xmlns:v="urn:schemas-microsoft-com:vml" Requires="v">
                <p:oleObj name="Equation" r:id="rId22" imgW="698500" imgH="469900" progId="Equation.DSMT4">
                  <p:embed/>
                </p:oleObj>
              </mc:Choice>
              <mc:Fallback>
                <p:oleObj name="Equation" r:id="rId22" imgW="698500" imgH="469900" progId="Equation.DSMT4">
                  <p:embed/>
                  <p:pic>
                    <p:nvPicPr>
                      <p:cNvPr id="15" name="Object 11">
                        <a:extLst>
                          <a:ext uri="{FF2B5EF4-FFF2-40B4-BE49-F238E27FC236}">
                            <a16:creationId xmlns:a16="http://schemas.microsoft.com/office/drawing/2014/main" id="{9A70C7E0-3571-3236-2EEB-CD3701F5CC1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29250" y="4800600"/>
                        <a:ext cx="1455738"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2">
            <a:extLst>
              <a:ext uri="{FF2B5EF4-FFF2-40B4-BE49-F238E27FC236}">
                <a16:creationId xmlns:a16="http://schemas.microsoft.com/office/drawing/2014/main" id="{ACE8F3EA-6B9F-175E-DB0E-03EDA00EAA3D}"/>
              </a:ext>
            </a:extLst>
          </p:cNvPr>
          <p:cNvGraphicFramePr>
            <a:graphicFrameLocks noChangeAspect="1"/>
          </p:cNvGraphicFramePr>
          <p:nvPr/>
        </p:nvGraphicFramePr>
        <p:xfrm>
          <a:off x="6935788" y="5013325"/>
          <a:ext cx="2049462" cy="550863"/>
        </p:xfrm>
        <a:graphic>
          <a:graphicData uri="http://schemas.openxmlformats.org/presentationml/2006/ole">
            <mc:AlternateContent xmlns:mc="http://schemas.openxmlformats.org/markup-compatibility/2006">
              <mc:Choice xmlns:v="urn:schemas-microsoft-com:vml" Requires="v">
                <p:oleObj name="Equation" r:id="rId24" imgW="660113" imgH="177723" progId="Equation.DSMT4">
                  <p:embed/>
                </p:oleObj>
              </mc:Choice>
              <mc:Fallback>
                <p:oleObj name="Equation" r:id="rId24" imgW="660113" imgH="177723" progId="Equation.DSMT4">
                  <p:embed/>
                  <p:pic>
                    <p:nvPicPr>
                      <p:cNvPr id="16" name="Object 12">
                        <a:extLst>
                          <a:ext uri="{FF2B5EF4-FFF2-40B4-BE49-F238E27FC236}">
                            <a16:creationId xmlns:a16="http://schemas.microsoft.com/office/drawing/2014/main" id="{ACE8F3EA-6B9F-175E-DB0E-03EDA00EAA3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35788" y="5013325"/>
                        <a:ext cx="2049462"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13">
            <a:extLst>
              <a:ext uri="{FF2B5EF4-FFF2-40B4-BE49-F238E27FC236}">
                <a16:creationId xmlns:a16="http://schemas.microsoft.com/office/drawing/2014/main" id="{342CA6C4-C3CA-6E3A-1DAB-08F7A36961BD}"/>
              </a:ext>
            </a:extLst>
          </p:cNvPr>
          <p:cNvGraphicFramePr>
            <a:graphicFrameLocks noChangeAspect="1"/>
          </p:cNvGraphicFramePr>
          <p:nvPr/>
        </p:nvGraphicFramePr>
        <p:xfrm>
          <a:off x="3265488" y="5922963"/>
          <a:ext cx="2289175" cy="793750"/>
        </p:xfrm>
        <a:graphic>
          <a:graphicData uri="http://schemas.openxmlformats.org/presentationml/2006/ole">
            <mc:AlternateContent xmlns:mc="http://schemas.openxmlformats.org/markup-compatibility/2006">
              <mc:Choice xmlns:v="urn:schemas-microsoft-com:vml" Requires="v">
                <p:oleObj name="Equation" r:id="rId26" imgW="1244600" imgH="431800" progId="Equation.DSMT4">
                  <p:embed/>
                </p:oleObj>
              </mc:Choice>
              <mc:Fallback>
                <p:oleObj name="Equation" r:id="rId26" imgW="1244600" imgH="431800" progId="Equation.DSMT4">
                  <p:embed/>
                  <p:pic>
                    <p:nvPicPr>
                      <p:cNvPr id="1029" name="Object 13">
                        <a:extLst>
                          <a:ext uri="{FF2B5EF4-FFF2-40B4-BE49-F238E27FC236}">
                            <a16:creationId xmlns:a16="http://schemas.microsoft.com/office/drawing/2014/main" id="{342CA6C4-C3CA-6E3A-1DAB-08F7A36961B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65488" y="5922963"/>
                        <a:ext cx="228917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4">
            <a:extLst>
              <a:ext uri="{FF2B5EF4-FFF2-40B4-BE49-F238E27FC236}">
                <a16:creationId xmlns:a16="http://schemas.microsoft.com/office/drawing/2014/main" id="{13F669DF-90C5-7B25-983A-C114BFC20267}"/>
              </a:ext>
            </a:extLst>
          </p:cNvPr>
          <p:cNvGraphicFramePr>
            <a:graphicFrameLocks noChangeAspect="1"/>
          </p:cNvGraphicFramePr>
          <p:nvPr/>
        </p:nvGraphicFramePr>
        <p:xfrm>
          <a:off x="5557838" y="5984875"/>
          <a:ext cx="2051050" cy="552450"/>
        </p:xfrm>
        <a:graphic>
          <a:graphicData uri="http://schemas.openxmlformats.org/presentationml/2006/ole">
            <mc:AlternateContent xmlns:mc="http://schemas.openxmlformats.org/markup-compatibility/2006">
              <mc:Choice xmlns:v="urn:schemas-microsoft-com:vml" Requires="v">
                <p:oleObj name="Equation" r:id="rId28" imgW="660113" imgH="177723" progId="Equation.DSMT4">
                  <p:embed/>
                </p:oleObj>
              </mc:Choice>
              <mc:Fallback>
                <p:oleObj name="Equation" r:id="rId28" imgW="660113" imgH="177723" progId="Equation.DSMT4">
                  <p:embed/>
                  <p:pic>
                    <p:nvPicPr>
                      <p:cNvPr id="18" name="Object 14">
                        <a:extLst>
                          <a:ext uri="{FF2B5EF4-FFF2-40B4-BE49-F238E27FC236}">
                            <a16:creationId xmlns:a16="http://schemas.microsoft.com/office/drawing/2014/main" id="{13F669DF-90C5-7B25-983A-C114BFC2026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57838" y="5984875"/>
                        <a:ext cx="20510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linds(horizontal)">
                                      <p:cBhvr>
                                        <p:cTn id="22" dur="500"/>
                                        <p:tgtEl>
                                          <p:spTgt spid="1027"/>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blinds(horizontal)">
                                      <p:cBhvr>
                                        <p:cTn id="45" dur="500"/>
                                        <p:tgtEl>
                                          <p:spTgt spid="102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horizontal)">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029"/>
                                        </p:tgtEl>
                                        <p:attrNameLst>
                                          <p:attrName>style.visibility</p:attrName>
                                        </p:attrNameLst>
                                      </p:cBhvr>
                                      <p:to>
                                        <p:strVal val="visible"/>
                                      </p:to>
                                    </p:set>
                                    <p:animEffect transition="in" filter="blinds(horizontal)">
                                      <p:cBhvr>
                                        <p:cTn id="65" dur="500"/>
                                        <p:tgtEl>
                                          <p:spTgt spid="102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linds(horizontal)">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1F176AF8-B044-2D52-6698-D36AD4D5C504}"/>
              </a:ext>
            </a:extLst>
          </p:cNvPr>
          <p:cNvSpPr>
            <a:spLocks noGrp="1"/>
          </p:cNvSpPr>
          <p:nvPr>
            <p:ph sz="quarter" idx="1"/>
          </p:nvPr>
        </p:nvSpPr>
        <p:spPr>
          <a:xfrm>
            <a:off x="1839913" y="282575"/>
            <a:ext cx="7608887" cy="3987800"/>
          </a:xfrm>
        </p:spPr>
        <p:txBody>
          <a:bodyPr/>
          <a:lstStyle/>
          <a:p>
            <a:pPr>
              <a:buFont typeface="Wingdings" panose="05000000000000000000" pitchFamily="2" charset="2"/>
              <a:buNone/>
            </a:pPr>
            <a:r>
              <a:rPr lang="en-CA" altLang="en-US"/>
              <a:t>d) What is the probability that the first</a:t>
            </a:r>
            <a:br>
              <a:rPr lang="en-CA" altLang="en-US"/>
            </a:br>
            <a:r>
              <a:rPr lang="en-CA" altLang="en-US"/>
              <a:t> “6” will require more than 10 rolls?</a:t>
            </a:r>
          </a:p>
          <a:p>
            <a:pPr>
              <a:buFont typeface="Wingdings" panose="05000000000000000000" pitchFamily="2" charset="2"/>
              <a:buNone/>
            </a:pPr>
            <a:endParaRPr lang="en-CA" altLang="en-US"/>
          </a:p>
          <a:p>
            <a:pPr>
              <a:buFont typeface="Wingdings" panose="05000000000000000000" pitchFamily="2" charset="2"/>
              <a:buNone/>
            </a:pPr>
            <a:endParaRPr lang="en-CA" altLang="en-US"/>
          </a:p>
          <a:p>
            <a:pPr>
              <a:buFont typeface="Wingdings" panose="05000000000000000000" pitchFamily="2" charset="2"/>
              <a:buNone/>
            </a:pPr>
            <a:endParaRPr lang="en-CA" altLang="en-US"/>
          </a:p>
          <a:p>
            <a:pPr>
              <a:buFont typeface="Wingdings" panose="05000000000000000000" pitchFamily="2" charset="2"/>
              <a:buNone/>
            </a:pPr>
            <a:endParaRPr lang="en-CA" altLang="en-US"/>
          </a:p>
          <a:p>
            <a:pPr>
              <a:buFont typeface="Wingdings" panose="05000000000000000000" pitchFamily="2" charset="2"/>
              <a:buNone/>
            </a:pPr>
            <a:endParaRPr lang="en-CA" altLang="en-US"/>
          </a:p>
          <a:p>
            <a:pPr>
              <a:buFont typeface="Wingdings" panose="05000000000000000000" pitchFamily="2" charset="2"/>
              <a:buNone/>
            </a:pPr>
            <a:r>
              <a:rPr lang="en-CA" altLang="en-US"/>
              <a:t>e) What is the probability that the first</a:t>
            </a:r>
            <a:br>
              <a:rPr lang="en-CA" altLang="en-US"/>
            </a:br>
            <a:r>
              <a:rPr lang="en-CA" altLang="en-US"/>
              <a:t> “6” will appear within the first 5 rolls?</a:t>
            </a:r>
          </a:p>
          <a:p>
            <a:endParaRPr lang="en-CA" altLang="en-US"/>
          </a:p>
        </p:txBody>
      </p:sp>
      <p:graphicFrame>
        <p:nvGraphicFramePr>
          <p:cNvPr id="1029" name="Object 3">
            <a:extLst>
              <a:ext uri="{FF2B5EF4-FFF2-40B4-BE49-F238E27FC236}">
                <a16:creationId xmlns:a16="http://schemas.microsoft.com/office/drawing/2014/main" id="{AA1A093B-8CF1-6C75-7699-E7AA01CB65E4}"/>
              </a:ext>
            </a:extLst>
          </p:cNvPr>
          <p:cNvGraphicFramePr>
            <a:graphicFrameLocks noChangeAspect="1"/>
          </p:cNvGraphicFramePr>
          <p:nvPr/>
        </p:nvGraphicFramePr>
        <p:xfrm>
          <a:off x="1785938" y="1208088"/>
          <a:ext cx="2522537" cy="865187"/>
        </p:xfrm>
        <a:graphic>
          <a:graphicData uri="http://schemas.openxmlformats.org/presentationml/2006/ole">
            <mc:AlternateContent xmlns:mc="http://schemas.openxmlformats.org/markup-compatibility/2006">
              <mc:Choice xmlns:v="urn:schemas-microsoft-com:vml" Requires="v">
                <p:oleObj name="Equation" r:id="rId4" imgW="1371600" imgH="469900" progId="Equation.DSMT4">
                  <p:embed/>
                </p:oleObj>
              </mc:Choice>
              <mc:Fallback>
                <p:oleObj name="Equation" r:id="rId4" imgW="1371600" imgH="469900" progId="Equation.DSMT4">
                  <p:embed/>
                  <p:pic>
                    <p:nvPicPr>
                      <p:cNvPr id="1029" name="Object 3">
                        <a:extLst>
                          <a:ext uri="{FF2B5EF4-FFF2-40B4-BE49-F238E27FC236}">
                            <a16:creationId xmlns:a16="http://schemas.microsoft.com/office/drawing/2014/main" id="{AA1A093B-8CF1-6C75-7699-E7AA01CB65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1208088"/>
                        <a:ext cx="2522537"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3">
            <a:extLst>
              <a:ext uri="{FF2B5EF4-FFF2-40B4-BE49-F238E27FC236}">
                <a16:creationId xmlns:a16="http://schemas.microsoft.com/office/drawing/2014/main" id="{F015E430-7230-53BE-25F2-90BBD8C97CA2}"/>
              </a:ext>
            </a:extLst>
          </p:cNvPr>
          <p:cNvGraphicFramePr>
            <a:graphicFrameLocks noChangeAspect="1"/>
          </p:cNvGraphicFramePr>
          <p:nvPr/>
        </p:nvGraphicFramePr>
        <p:xfrm>
          <a:off x="4221163" y="1435100"/>
          <a:ext cx="1770062" cy="458788"/>
        </p:xfrm>
        <a:graphic>
          <a:graphicData uri="http://schemas.openxmlformats.org/presentationml/2006/ole">
            <mc:AlternateContent xmlns:mc="http://schemas.openxmlformats.org/markup-compatibility/2006">
              <mc:Choice xmlns:v="urn:schemas-microsoft-com:vml" Requires="v">
                <p:oleObj name="Equation" r:id="rId6" imgW="583693" imgH="177646" progId="Equation.DSMT4">
                  <p:embed/>
                </p:oleObj>
              </mc:Choice>
              <mc:Fallback>
                <p:oleObj name="Equation" r:id="rId6" imgW="583693" imgH="177646" progId="Equation.DSMT4">
                  <p:embed/>
                  <p:pic>
                    <p:nvPicPr>
                      <p:cNvPr id="5" name="Object 3">
                        <a:extLst>
                          <a:ext uri="{FF2B5EF4-FFF2-40B4-BE49-F238E27FC236}">
                            <a16:creationId xmlns:a16="http://schemas.microsoft.com/office/drawing/2014/main" id="{F015E430-7230-53BE-25F2-90BBD8C97C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1163" y="1435100"/>
                        <a:ext cx="177006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9AC1A02E-DBA4-1500-9C4A-1375D520301C}"/>
              </a:ext>
            </a:extLst>
          </p:cNvPr>
          <p:cNvSpPr txBox="1"/>
          <p:nvPr/>
        </p:nvSpPr>
        <p:spPr>
          <a:xfrm>
            <a:off x="6016625" y="1308100"/>
            <a:ext cx="4746625" cy="708025"/>
          </a:xfrm>
          <a:prstGeom prst="rect">
            <a:avLst/>
          </a:prstGeom>
          <a:solidFill>
            <a:schemeClr val="bg1"/>
          </a:solidFill>
        </p:spPr>
        <p:txBody>
          <a:bodyPr>
            <a:spAutoFit/>
          </a:bodyPr>
          <a:lstStyle/>
          <a:p>
            <a:pPr eaLnBrk="1" hangingPunct="1">
              <a:defRPr/>
            </a:pPr>
            <a:r>
              <a:rPr lang="en-CA" sz="2000" dirty="0">
                <a:solidFill>
                  <a:srgbClr val="FF0000"/>
                </a:solidFill>
                <a:latin typeface="+mj-lt"/>
                <a:cs typeface="Arial" charset="0"/>
              </a:rPr>
              <a:t>There’s a 16.15% chance that the first “6” will require more than 10 rolls</a:t>
            </a:r>
          </a:p>
        </p:txBody>
      </p:sp>
      <p:graphicFrame>
        <p:nvGraphicFramePr>
          <p:cNvPr id="7" name="Object 4">
            <a:extLst>
              <a:ext uri="{FF2B5EF4-FFF2-40B4-BE49-F238E27FC236}">
                <a16:creationId xmlns:a16="http://schemas.microsoft.com/office/drawing/2014/main" id="{AA48AA8B-200C-6E16-6837-525CAADA344F}"/>
              </a:ext>
            </a:extLst>
          </p:cNvPr>
          <p:cNvGraphicFramePr>
            <a:graphicFrameLocks noChangeAspect="1"/>
          </p:cNvGraphicFramePr>
          <p:nvPr/>
        </p:nvGraphicFramePr>
        <p:xfrm>
          <a:off x="1720850" y="4175125"/>
          <a:ext cx="8221663" cy="466725"/>
        </p:xfrm>
        <a:graphic>
          <a:graphicData uri="http://schemas.openxmlformats.org/presentationml/2006/ole">
            <mc:AlternateContent xmlns:mc="http://schemas.openxmlformats.org/markup-compatibility/2006">
              <mc:Choice xmlns:v="urn:schemas-microsoft-com:vml" Requires="v">
                <p:oleObj name="Equation" r:id="rId8" imgW="4470400" imgH="254000" progId="Equation.DSMT4">
                  <p:embed/>
                </p:oleObj>
              </mc:Choice>
              <mc:Fallback>
                <p:oleObj name="Equation" r:id="rId8" imgW="4470400" imgH="254000" progId="Equation.DSMT4">
                  <p:embed/>
                  <p:pic>
                    <p:nvPicPr>
                      <p:cNvPr id="7" name="Object 4">
                        <a:extLst>
                          <a:ext uri="{FF2B5EF4-FFF2-40B4-BE49-F238E27FC236}">
                            <a16:creationId xmlns:a16="http://schemas.microsoft.com/office/drawing/2014/main" id="{AA48AA8B-200C-6E16-6837-525CAADA34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0850" y="4175125"/>
                        <a:ext cx="8221663"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55B9A688-D0CA-E77D-5541-9313421040EA}"/>
              </a:ext>
            </a:extLst>
          </p:cNvPr>
          <p:cNvGraphicFramePr>
            <a:graphicFrameLocks noChangeAspect="1"/>
          </p:cNvGraphicFramePr>
          <p:nvPr/>
        </p:nvGraphicFramePr>
        <p:xfrm>
          <a:off x="3233738" y="4660900"/>
          <a:ext cx="2289175" cy="793750"/>
        </p:xfrm>
        <a:graphic>
          <a:graphicData uri="http://schemas.openxmlformats.org/presentationml/2006/ole">
            <mc:AlternateContent xmlns:mc="http://schemas.openxmlformats.org/markup-compatibility/2006">
              <mc:Choice xmlns:v="urn:schemas-microsoft-com:vml" Requires="v">
                <p:oleObj name="Equation" r:id="rId10" imgW="1244600" imgH="431800" progId="Equation.DSMT4">
                  <p:embed/>
                </p:oleObj>
              </mc:Choice>
              <mc:Fallback>
                <p:oleObj name="Equation" r:id="rId10" imgW="1244600" imgH="431800" progId="Equation.DSMT4">
                  <p:embed/>
                  <p:pic>
                    <p:nvPicPr>
                      <p:cNvPr id="8" name="Object 5">
                        <a:extLst>
                          <a:ext uri="{FF2B5EF4-FFF2-40B4-BE49-F238E27FC236}">
                            <a16:creationId xmlns:a16="http://schemas.microsoft.com/office/drawing/2014/main" id="{55B9A688-D0CA-E77D-5541-9313421040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3738" y="4660900"/>
                        <a:ext cx="228917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5E7F8E62-F140-07ED-CB6F-09D676C386D3}"/>
              </a:ext>
            </a:extLst>
          </p:cNvPr>
          <p:cNvGraphicFramePr>
            <a:graphicFrameLocks noChangeAspect="1"/>
          </p:cNvGraphicFramePr>
          <p:nvPr/>
        </p:nvGraphicFramePr>
        <p:xfrm>
          <a:off x="5513388" y="4745038"/>
          <a:ext cx="2482850" cy="600075"/>
        </p:xfrm>
        <a:graphic>
          <a:graphicData uri="http://schemas.openxmlformats.org/presentationml/2006/ole">
            <mc:AlternateContent xmlns:mc="http://schemas.openxmlformats.org/markup-compatibility/2006">
              <mc:Choice xmlns:v="urn:schemas-microsoft-com:vml" Requires="v">
                <p:oleObj name="Equation" r:id="rId12" imgW="736280" imgH="177723" progId="Equation.DSMT4">
                  <p:embed/>
                </p:oleObj>
              </mc:Choice>
              <mc:Fallback>
                <p:oleObj name="Equation" r:id="rId12" imgW="736280" imgH="177723" progId="Equation.DSMT4">
                  <p:embed/>
                  <p:pic>
                    <p:nvPicPr>
                      <p:cNvPr id="9" name="Object 6">
                        <a:extLst>
                          <a:ext uri="{FF2B5EF4-FFF2-40B4-BE49-F238E27FC236}">
                            <a16:creationId xmlns:a16="http://schemas.microsoft.com/office/drawing/2014/main" id="{5E7F8E62-F140-07ED-CB6F-09D676C386D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3388" y="4745038"/>
                        <a:ext cx="24828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5C962FAE-616A-1E2A-FFC2-54B835C68B62}"/>
              </a:ext>
            </a:extLst>
          </p:cNvPr>
          <p:cNvSpPr txBox="1"/>
          <p:nvPr/>
        </p:nvSpPr>
        <p:spPr>
          <a:xfrm>
            <a:off x="1976438" y="5465763"/>
            <a:ext cx="6669087" cy="768350"/>
          </a:xfrm>
          <a:prstGeom prst="rect">
            <a:avLst/>
          </a:prstGeom>
          <a:noFill/>
        </p:spPr>
        <p:txBody>
          <a:bodyPr wrap="none">
            <a:spAutoFit/>
          </a:bodyPr>
          <a:lstStyle/>
          <a:p>
            <a:pPr eaLnBrk="1" hangingPunct="1">
              <a:defRPr/>
            </a:pPr>
            <a:r>
              <a:rPr lang="en-CA" sz="2200" dirty="0">
                <a:solidFill>
                  <a:srgbClr val="FF0000"/>
                </a:solidFill>
                <a:latin typeface="+mj-lt"/>
                <a:cs typeface="Arial" charset="0"/>
              </a:rPr>
              <a:t>There’s almost a 60% probability that the first “6”</a:t>
            </a:r>
          </a:p>
          <a:p>
            <a:pPr eaLnBrk="1" hangingPunct="1">
              <a:defRPr/>
            </a:pPr>
            <a:r>
              <a:rPr lang="en-CA" sz="2200" dirty="0">
                <a:solidFill>
                  <a:srgbClr val="FF0000"/>
                </a:solidFill>
                <a:latin typeface="+mj-lt"/>
                <a:cs typeface="Arial" charset="0"/>
              </a:rPr>
              <a:t>will appear within the first 5 rolls</a:t>
            </a:r>
          </a:p>
        </p:txBody>
      </p:sp>
      <p:graphicFrame>
        <p:nvGraphicFramePr>
          <p:cNvPr id="11" name="Object 10">
            <a:extLst>
              <a:ext uri="{FF2B5EF4-FFF2-40B4-BE49-F238E27FC236}">
                <a16:creationId xmlns:a16="http://schemas.microsoft.com/office/drawing/2014/main" id="{3DE55327-885A-61F5-B7BB-9C7DB5FF5DAB}"/>
              </a:ext>
            </a:extLst>
          </p:cNvPr>
          <p:cNvGraphicFramePr>
            <a:graphicFrameLocks noChangeAspect="1"/>
          </p:cNvGraphicFramePr>
          <p:nvPr/>
        </p:nvGraphicFramePr>
        <p:xfrm>
          <a:off x="1824038" y="2252663"/>
          <a:ext cx="1517650" cy="466725"/>
        </p:xfrm>
        <a:graphic>
          <a:graphicData uri="http://schemas.openxmlformats.org/presentationml/2006/ole">
            <mc:AlternateContent xmlns:mc="http://schemas.openxmlformats.org/markup-compatibility/2006">
              <mc:Choice xmlns:v="urn:schemas-microsoft-com:vml" Requires="v">
                <p:oleObj name="Equation" r:id="rId14" imgW="825500" imgH="254000" progId="Equation.DSMT4">
                  <p:embed/>
                </p:oleObj>
              </mc:Choice>
              <mc:Fallback>
                <p:oleObj name="Equation" r:id="rId14" imgW="825500" imgH="254000" progId="Equation.DSMT4">
                  <p:embed/>
                  <p:pic>
                    <p:nvPicPr>
                      <p:cNvPr id="11" name="Object 10">
                        <a:extLst>
                          <a:ext uri="{FF2B5EF4-FFF2-40B4-BE49-F238E27FC236}">
                            <a16:creationId xmlns:a16="http://schemas.microsoft.com/office/drawing/2014/main" id="{3DE55327-885A-61F5-B7BB-9C7DB5FF5DA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4038" y="2252663"/>
                        <a:ext cx="151765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1">
            <a:extLst>
              <a:ext uri="{FF2B5EF4-FFF2-40B4-BE49-F238E27FC236}">
                <a16:creationId xmlns:a16="http://schemas.microsoft.com/office/drawing/2014/main" id="{F4E2E708-6824-C68D-57E7-C8807D24D742}"/>
              </a:ext>
            </a:extLst>
          </p:cNvPr>
          <p:cNvGraphicFramePr>
            <a:graphicFrameLocks noChangeAspect="1"/>
          </p:cNvGraphicFramePr>
          <p:nvPr/>
        </p:nvGraphicFramePr>
        <p:xfrm>
          <a:off x="3500438" y="2262188"/>
          <a:ext cx="1844675" cy="466725"/>
        </p:xfrm>
        <a:graphic>
          <a:graphicData uri="http://schemas.openxmlformats.org/presentationml/2006/ole">
            <mc:AlternateContent xmlns:mc="http://schemas.openxmlformats.org/markup-compatibility/2006">
              <mc:Choice xmlns:v="urn:schemas-microsoft-com:vml" Requires="v">
                <p:oleObj name="Equation" r:id="rId16" imgW="1002865" imgH="253890" progId="Equation.DSMT4">
                  <p:embed/>
                </p:oleObj>
              </mc:Choice>
              <mc:Fallback>
                <p:oleObj name="Equation" r:id="rId16" imgW="1002865" imgH="253890" progId="Equation.DSMT4">
                  <p:embed/>
                  <p:pic>
                    <p:nvPicPr>
                      <p:cNvPr id="12" name="Object 11">
                        <a:extLst>
                          <a:ext uri="{FF2B5EF4-FFF2-40B4-BE49-F238E27FC236}">
                            <a16:creationId xmlns:a16="http://schemas.microsoft.com/office/drawing/2014/main" id="{F4E2E708-6824-C68D-57E7-C8807D24D74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00438" y="2262188"/>
                        <a:ext cx="18446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2">
            <a:extLst>
              <a:ext uri="{FF2B5EF4-FFF2-40B4-BE49-F238E27FC236}">
                <a16:creationId xmlns:a16="http://schemas.microsoft.com/office/drawing/2014/main" id="{E67AD4FC-8B16-8D71-B0DB-DD6C4F7CFB99}"/>
              </a:ext>
            </a:extLst>
          </p:cNvPr>
          <p:cNvGraphicFramePr>
            <a:graphicFrameLocks noChangeAspect="1"/>
          </p:cNvGraphicFramePr>
          <p:nvPr/>
        </p:nvGraphicFramePr>
        <p:xfrm>
          <a:off x="3844925" y="2130425"/>
          <a:ext cx="2171700" cy="793750"/>
        </p:xfrm>
        <a:graphic>
          <a:graphicData uri="http://schemas.openxmlformats.org/presentationml/2006/ole">
            <mc:AlternateContent xmlns:mc="http://schemas.openxmlformats.org/markup-compatibility/2006">
              <mc:Choice xmlns:v="urn:schemas-microsoft-com:vml" Requires="v">
                <p:oleObj name="Equation" r:id="rId18" imgW="1180588" imgH="431613" progId="Equation.DSMT4">
                  <p:embed/>
                </p:oleObj>
              </mc:Choice>
              <mc:Fallback>
                <p:oleObj name="Equation" r:id="rId18" imgW="1180588" imgH="431613" progId="Equation.DSMT4">
                  <p:embed/>
                  <p:pic>
                    <p:nvPicPr>
                      <p:cNvPr id="13" name="Object 12">
                        <a:extLst>
                          <a:ext uri="{FF2B5EF4-FFF2-40B4-BE49-F238E27FC236}">
                            <a16:creationId xmlns:a16="http://schemas.microsoft.com/office/drawing/2014/main" id="{E67AD4FC-8B16-8D71-B0DB-DD6C4F7CFB9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4925" y="2130425"/>
                        <a:ext cx="2171700" cy="7937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3">
            <a:extLst>
              <a:ext uri="{FF2B5EF4-FFF2-40B4-BE49-F238E27FC236}">
                <a16:creationId xmlns:a16="http://schemas.microsoft.com/office/drawing/2014/main" id="{901F4450-743E-10D4-E9C4-2839C18C0BBB}"/>
              </a:ext>
            </a:extLst>
          </p:cNvPr>
          <p:cNvGraphicFramePr>
            <a:graphicFrameLocks noChangeAspect="1"/>
          </p:cNvGraphicFramePr>
          <p:nvPr/>
        </p:nvGraphicFramePr>
        <p:xfrm>
          <a:off x="3113088" y="2706688"/>
          <a:ext cx="1770062" cy="458787"/>
        </p:xfrm>
        <a:graphic>
          <a:graphicData uri="http://schemas.openxmlformats.org/presentationml/2006/ole">
            <mc:AlternateContent xmlns:mc="http://schemas.openxmlformats.org/markup-compatibility/2006">
              <mc:Choice xmlns:v="urn:schemas-microsoft-com:vml" Requires="v">
                <p:oleObj name="Equation" r:id="rId20" imgW="583693" imgH="177646" progId="Equation.DSMT4">
                  <p:embed/>
                </p:oleObj>
              </mc:Choice>
              <mc:Fallback>
                <p:oleObj name="Equation" r:id="rId20" imgW="583693" imgH="177646" progId="Equation.DSMT4">
                  <p:embed/>
                  <p:pic>
                    <p:nvPicPr>
                      <p:cNvPr id="14" name="Object 13">
                        <a:extLst>
                          <a:ext uri="{FF2B5EF4-FFF2-40B4-BE49-F238E27FC236}">
                            <a16:creationId xmlns:a16="http://schemas.microsoft.com/office/drawing/2014/main" id="{901F4450-743E-10D4-E9C4-2839C18C0B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3088" y="2706688"/>
                        <a:ext cx="177006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Box 14">
            <a:extLst>
              <a:ext uri="{FF2B5EF4-FFF2-40B4-BE49-F238E27FC236}">
                <a16:creationId xmlns:a16="http://schemas.microsoft.com/office/drawing/2014/main" id="{82CD6B1A-111A-05A9-AFAC-90C5B9C4466D}"/>
              </a:ext>
            </a:extLst>
          </p:cNvPr>
          <p:cNvSpPr txBox="1"/>
          <p:nvPr/>
        </p:nvSpPr>
        <p:spPr>
          <a:xfrm>
            <a:off x="6626225" y="2343150"/>
            <a:ext cx="2843213" cy="400050"/>
          </a:xfrm>
          <a:prstGeom prst="rect">
            <a:avLst/>
          </a:prstGeom>
          <a:solidFill>
            <a:schemeClr val="bg1"/>
          </a:solidFill>
        </p:spPr>
        <p:txBody>
          <a:bodyPr>
            <a:spAutoFit/>
          </a:bodyPr>
          <a:lstStyle/>
          <a:p>
            <a:pPr eaLnBrk="1" hangingPunct="1">
              <a:defRPr/>
            </a:pPr>
            <a:r>
              <a:rPr lang="en-CA" sz="2000" dirty="0">
                <a:solidFill>
                  <a:srgbClr val="FF0000"/>
                </a:solidFill>
                <a:latin typeface="+mj-lt"/>
                <a:cs typeface="Arial" charset="0"/>
              </a:rPr>
              <a:t>Use the complement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C135CCFD-6ED9-7929-28A4-C15BF7AF25C5}"/>
              </a:ext>
            </a:extLst>
          </p:cNvPr>
          <p:cNvSpPr>
            <a:spLocks noGrp="1"/>
          </p:cNvSpPr>
          <p:nvPr>
            <p:ph sz="quarter" idx="1"/>
          </p:nvPr>
        </p:nvSpPr>
        <p:spPr>
          <a:xfrm>
            <a:off x="1703388" y="195263"/>
            <a:ext cx="8496300" cy="930275"/>
          </a:xfrm>
        </p:spPr>
        <p:txBody>
          <a:bodyPr/>
          <a:lstStyle/>
          <a:p>
            <a:pPr eaLnBrk="1" hangingPunct="1">
              <a:buFont typeface="Wingdings" panose="05000000000000000000" pitchFamily="2" charset="2"/>
              <a:buNone/>
            </a:pPr>
            <a:r>
              <a:rPr lang="en-CA" altLang="en-US"/>
              <a:t>Ex: A game consist of rolling a die until a “3’ is observed.  Let X be the number of rolls required to get the first 3. </a:t>
            </a:r>
          </a:p>
        </p:txBody>
      </p:sp>
      <p:sp>
        <p:nvSpPr>
          <p:cNvPr id="50179" name="Content Placeholder 2">
            <a:extLst>
              <a:ext uri="{FF2B5EF4-FFF2-40B4-BE49-F238E27FC236}">
                <a16:creationId xmlns:a16="http://schemas.microsoft.com/office/drawing/2014/main" id="{A11DC781-6752-6E0A-EC50-064BE851C858}"/>
              </a:ext>
            </a:extLst>
          </p:cNvPr>
          <p:cNvSpPr txBox="1">
            <a:spLocks/>
          </p:cNvSpPr>
          <p:nvPr/>
        </p:nvSpPr>
        <p:spPr bwMode="auto">
          <a:xfrm>
            <a:off x="1776413" y="1052513"/>
            <a:ext cx="84963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CA" altLang="en-US" sz="2100"/>
              <a:t>a) Verify that X has a geometric distribution (State the Four conditions for using a geometric distribution and clarify if they are met)</a:t>
            </a:r>
            <a:br>
              <a:rPr lang="en-CA" altLang="en-US" sz="2100"/>
            </a:br>
            <a:endParaRPr lang="en-CA" altLang="en-US" sz="500"/>
          </a:p>
          <a:p>
            <a:pPr eaLnBrk="1" hangingPunct="1">
              <a:buFont typeface="Wingdings" panose="05000000000000000000" pitchFamily="2" charset="2"/>
              <a:buNone/>
            </a:pPr>
            <a:r>
              <a:rPr lang="en-CA" altLang="en-US" sz="2100"/>
              <a:t>b) Construct the probability distribution table to include atleast 10 entries for the probability of “X”.  Record the probabilities to four decimal places.</a:t>
            </a:r>
            <a:br>
              <a:rPr lang="en-CA" altLang="en-US" sz="2100"/>
            </a:br>
            <a:endParaRPr lang="en-CA" altLang="en-US" sz="500"/>
          </a:p>
          <a:p>
            <a:pPr eaLnBrk="1" hangingPunct="1">
              <a:buFont typeface="Wingdings" panose="05000000000000000000" pitchFamily="2" charset="2"/>
              <a:buNone/>
            </a:pPr>
            <a:endParaRPr lang="en-CA" altLang="en-US" sz="500"/>
          </a:p>
          <a:p>
            <a:pPr eaLnBrk="1" hangingPunct="1">
              <a:buFont typeface="Wingdings" panose="05000000000000000000" pitchFamily="2" charset="2"/>
              <a:buNone/>
            </a:pPr>
            <a:r>
              <a:rPr lang="en-CA" altLang="en-US" sz="2100"/>
              <a:t>c) Construct a graph of the </a:t>
            </a:r>
            <a:r>
              <a:rPr lang="en-CA" altLang="en-US" sz="2100" b="1"/>
              <a:t>PDF</a:t>
            </a:r>
            <a:r>
              <a:rPr lang="en-CA" altLang="en-US" sz="2100"/>
              <a:t> of “X” and plot its histogram</a:t>
            </a:r>
            <a:br>
              <a:rPr lang="en-CA" altLang="en-US" sz="2100"/>
            </a:br>
            <a:endParaRPr lang="en-CA" altLang="en-US" sz="500"/>
          </a:p>
          <a:p>
            <a:pPr eaLnBrk="1" hangingPunct="1">
              <a:buFont typeface="Wingdings" panose="05000000000000000000" pitchFamily="2" charset="2"/>
              <a:buNone/>
            </a:pPr>
            <a:endParaRPr lang="en-CA" altLang="en-US" sz="500"/>
          </a:p>
          <a:p>
            <a:pPr eaLnBrk="1" hangingPunct="1">
              <a:buFont typeface="Wingdings" panose="05000000000000000000" pitchFamily="2" charset="2"/>
              <a:buNone/>
            </a:pPr>
            <a:r>
              <a:rPr lang="en-CA" altLang="en-US" sz="2100"/>
              <a:t>d) Construct a graph of the </a:t>
            </a:r>
            <a:r>
              <a:rPr lang="en-CA" altLang="en-US" sz="2100" b="1"/>
              <a:t>CDF</a:t>
            </a:r>
            <a:r>
              <a:rPr lang="en-CA" altLang="en-US" sz="2100"/>
              <a:t> of “X” and plot its histogram</a:t>
            </a:r>
          </a:p>
        </p:txBody>
      </p:sp>
      <p:sp>
        <p:nvSpPr>
          <p:cNvPr id="12292" name="TextBox 3">
            <a:extLst>
              <a:ext uri="{FF2B5EF4-FFF2-40B4-BE49-F238E27FC236}">
                <a16:creationId xmlns:a16="http://schemas.microsoft.com/office/drawing/2014/main" id="{AF9D046B-5561-0F7D-BA77-4232F25EC72A}"/>
              </a:ext>
            </a:extLst>
          </p:cNvPr>
          <p:cNvSpPr txBox="1">
            <a:spLocks noChangeArrowheads="1"/>
          </p:cNvSpPr>
          <p:nvPr/>
        </p:nvSpPr>
        <p:spPr bwMode="auto">
          <a:xfrm>
            <a:off x="1703388" y="4800600"/>
            <a:ext cx="6305550" cy="646113"/>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a) There are 2 only outcomes: success – getting a 3, </a:t>
            </a:r>
            <a:br>
              <a:rPr lang="en-CA" b="1" dirty="0">
                <a:solidFill>
                  <a:srgbClr val="FF0000"/>
                </a:solidFill>
                <a:latin typeface="+mj-lt"/>
                <a:cs typeface="Arial" charset="0"/>
              </a:rPr>
            </a:br>
            <a:r>
              <a:rPr lang="en-CA" b="1" dirty="0">
                <a:solidFill>
                  <a:srgbClr val="FF0000"/>
                </a:solidFill>
                <a:latin typeface="+mj-lt"/>
                <a:cs typeface="Arial" charset="0"/>
              </a:rPr>
              <a:t>      failure – not getting a 3</a:t>
            </a:r>
          </a:p>
        </p:txBody>
      </p:sp>
      <p:sp>
        <p:nvSpPr>
          <p:cNvPr id="12293" name="TextBox 4">
            <a:extLst>
              <a:ext uri="{FF2B5EF4-FFF2-40B4-BE49-F238E27FC236}">
                <a16:creationId xmlns:a16="http://schemas.microsoft.com/office/drawing/2014/main" id="{36CFB59F-FE0C-C0CA-FA90-74F57AD32DE8}"/>
              </a:ext>
            </a:extLst>
          </p:cNvPr>
          <p:cNvSpPr txBox="1">
            <a:spLocks noChangeArrowheads="1"/>
          </p:cNvSpPr>
          <p:nvPr/>
        </p:nvSpPr>
        <p:spPr bwMode="auto">
          <a:xfrm>
            <a:off x="1970088" y="5376863"/>
            <a:ext cx="5827712" cy="368300"/>
          </a:xfrm>
          <a:prstGeom prst="rect">
            <a:avLst/>
          </a:prstGeom>
          <a:noFill/>
          <a:ln w="9525">
            <a:noFill/>
            <a:miter lim="800000"/>
            <a:headEnd/>
            <a:tailEnd/>
          </a:ln>
        </p:spPr>
        <p:txBody>
          <a:bodyPr wrap="none">
            <a:spAutoFit/>
          </a:bodyPr>
          <a:lstStyle/>
          <a:p>
            <a:pPr eaLnBrk="1" hangingPunct="1">
              <a:defRPr/>
            </a:pPr>
            <a:r>
              <a:rPr lang="en-CA" b="1">
                <a:solidFill>
                  <a:srgbClr val="FF0000"/>
                </a:solidFill>
                <a:latin typeface="+mj-lt"/>
                <a:cs typeface="Arial" charset="0"/>
              </a:rPr>
              <a:t>Each observation is independent – rolling a die</a:t>
            </a:r>
          </a:p>
        </p:txBody>
      </p:sp>
      <p:sp>
        <p:nvSpPr>
          <p:cNvPr id="12294" name="TextBox 5">
            <a:extLst>
              <a:ext uri="{FF2B5EF4-FFF2-40B4-BE49-F238E27FC236}">
                <a16:creationId xmlns:a16="http://schemas.microsoft.com/office/drawing/2014/main" id="{6F7915DE-77D7-CA00-754B-3519AE1AF757}"/>
              </a:ext>
            </a:extLst>
          </p:cNvPr>
          <p:cNvSpPr txBox="1">
            <a:spLocks noChangeArrowheads="1"/>
          </p:cNvSpPr>
          <p:nvPr/>
        </p:nvSpPr>
        <p:spPr bwMode="auto">
          <a:xfrm>
            <a:off x="1970088" y="5662613"/>
            <a:ext cx="5997575" cy="368300"/>
          </a:xfrm>
          <a:prstGeom prst="rect">
            <a:avLst/>
          </a:prstGeom>
          <a:noFill/>
          <a:ln w="9525">
            <a:noFill/>
            <a:miter lim="800000"/>
            <a:headEnd/>
            <a:tailEnd/>
          </a:ln>
        </p:spPr>
        <p:txBody>
          <a:bodyPr wrap="none">
            <a:spAutoFit/>
          </a:bodyPr>
          <a:lstStyle/>
          <a:p>
            <a:pPr eaLnBrk="1" hangingPunct="1">
              <a:defRPr/>
            </a:pPr>
            <a:r>
              <a:rPr lang="en-CA" b="1">
                <a:solidFill>
                  <a:srgbClr val="FF0000"/>
                </a:solidFill>
                <a:latin typeface="+mj-lt"/>
                <a:cs typeface="Arial" charset="0"/>
              </a:rPr>
              <a:t>Probability of getting a 3 in each roll is the same</a:t>
            </a:r>
          </a:p>
        </p:txBody>
      </p:sp>
      <p:sp>
        <p:nvSpPr>
          <p:cNvPr id="12295" name="TextBox 6">
            <a:extLst>
              <a:ext uri="{FF2B5EF4-FFF2-40B4-BE49-F238E27FC236}">
                <a16:creationId xmlns:a16="http://schemas.microsoft.com/office/drawing/2014/main" id="{D0AD4BCD-C29D-52B3-5D33-446CC6D6B04A}"/>
              </a:ext>
            </a:extLst>
          </p:cNvPr>
          <p:cNvSpPr txBox="1">
            <a:spLocks noChangeArrowheads="1"/>
          </p:cNvSpPr>
          <p:nvPr/>
        </p:nvSpPr>
        <p:spPr bwMode="auto">
          <a:xfrm>
            <a:off x="1970088" y="6096000"/>
            <a:ext cx="7161212" cy="646113"/>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The variable of interest is the number of trials required to</a:t>
            </a:r>
          </a:p>
          <a:p>
            <a:pPr eaLnBrk="1" hangingPunct="1">
              <a:defRPr/>
            </a:pPr>
            <a:r>
              <a:rPr lang="en-CA" b="1" dirty="0">
                <a:solidFill>
                  <a:srgbClr val="FF0000"/>
                </a:solidFill>
                <a:latin typeface="+mj-lt"/>
                <a:cs typeface="Arial" charset="0"/>
              </a:rPr>
              <a:t>obtain the first success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blinds(horizontal)">
                                      <p:cBhvr>
                                        <p:cTn id="22"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8F99083D-CB3E-F8C5-5EEF-5745933345A3}"/>
              </a:ext>
            </a:extLst>
          </p:cNvPr>
          <p:cNvSpPr>
            <a:spLocks noGrp="1"/>
          </p:cNvSpPr>
          <p:nvPr>
            <p:ph sz="quarter" idx="1"/>
          </p:nvPr>
        </p:nvSpPr>
        <p:spPr>
          <a:xfrm>
            <a:off x="1774825" y="260350"/>
            <a:ext cx="8531225" cy="431800"/>
          </a:xfrm>
        </p:spPr>
        <p:txBody>
          <a:bodyPr/>
          <a:lstStyle/>
          <a:p>
            <a:pPr eaLnBrk="1" hangingPunct="1">
              <a:buFont typeface="Wingdings" panose="05000000000000000000" pitchFamily="2" charset="2"/>
              <a:buNone/>
            </a:pPr>
            <a:r>
              <a:rPr lang="en-CA" altLang="en-US" sz="2200"/>
              <a:t>B &amp; C) Record the probability distribution </a:t>
            </a:r>
            <a:r>
              <a:rPr lang="en-CA" altLang="en-US" sz="2200" b="1"/>
              <a:t>(PDF) </a:t>
            </a:r>
            <a:r>
              <a:rPr lang="en-CA" altLang="en-US" sz="2200"/>
              <a:t>on your Ti-83 </a:t>
            </a:r>
          </a:p>
        </p:txBody>
      </p:sp>
      <p:sp>
        <p:nvSpPr>
          <p:cNvPr id="5" name="Content Placeholder 2">
            <a:extLst>
              <a:ext uri="{FF2B5EF4-FFF2-40B4-BE49-F238E27FC236}">
                <a16:creationId xmlns:a16="http://schemas.microsoft.com/office/drawing/2014/main" id="{54E65CA3-7E44-A1FF-10FB-8319D58DB775}"/>
              </a:ext>
            </a:extLst>
          </p:cNvPr>
          <p:cNvSpPr txBox="1">
            <a:spLocks/>
          </p:cNvSpPr>
          <p:nvPr/>
        </p:nvSpPr>
        <p:spPr bwMode="auto">
          <a:xfrm>
            <a:off x="1774825" y="692150"/>
            <a:ext cx="7561263" cy="433388"/>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Press Edit </a:t>
            </a:r>
            <a:r>
              <a:rPr lang="en-CA" sz="2200" dirty="0">
                <a:latin typeface="+mn-lt"/>
                <a:cs typeface="+mn-cs"/>
                <a:sym typeface="Wingdings" pitchFamily="2" charset="2"/>
              </a:rPr>
              <a:t> Stat  Enter 1 to 10 in L</a:t>
            </a:r>
            <a:r>
              <a:rPr lang="en-CA" sz="2200" baseline="-25000" dirty="0">
                <a:latin typeface="Arial" charset="0"/>
                <a:cs typeface="Arial" charset="0"/>
                <a:sym typeface="Wingdings" pitchFamily="2" charset="2"/>
              </a:rPr>
              <a:t>1</a:t>
            </a:r>
            <a:endParaRPr lang="en-CA" sz="2200" dirty="0">
              <a:latin typeface="+mn-lt"/>
              <a:cs typeface="+mn-cs"/>
            </a:endParaRPr>
          </a:p>
        </p:txBody>
      </p:sp>
      <p:sp>
        <p:nvSpPr>
          <p:cNvPr id="6" name="Content Placeholder 2">
            <a:extLst>
              <a:ext uri="{FF2B5EF4-FFF2-40B4-BE49-F238E27FC236}">
                <a16:creationId xmlns:a16="http://schemas.microsoft.com/office/drawing/2014/main" id="{39A0439C-BDDC-E120-0E70-7E8541BA9777}"/>
              </a:ext>
            </a:extLst>
          </p:cNvPr>
          <p:cNvSpPr txBox="1">
            <a:spLocks/>
          </p:cNvSpPr>
          <p:nvPr/>
        </p:nvSpPr>
        <p:spPr bwMode="auto">
          <a:xfrm>
            <a:off x="1774825" y="1125538"/>
            <a:ext cx="7561263" cy="4318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In L</a:t>
            </a:r>
            <a:r>
              <a:rPr lang="en-CA" sz="2200" baseline="-25000" dirty="0">
                <a:latin typeface="Arial" charset="0"/>
                <a:cs typeface="Arial" charset="0"/>
                <a:sym typeface="Wingdings" pitchFamily="2" charset="2"/>
              </a:rPr>
              <a:t>2</a:t>
            </a:r>
            <a:r>
              <a:rPr lang="en-CA" sz="2200" dirty="0">
                <a:latin typeface="+mn-lt"/>
                <a:cs typeface="+mn-cs"/>
              </a:rPr>
              <a:t>: Enter  2</a:t>
            </a:r>
            <a:r>
              <a:rPr lang="en-CA" sz="2200" baseline="30000" dirty="0">
                <a:latin typeface="+mn-lt"/>
                <a:cs typeface="+mn-cs"/>
              </a:rPr>
              <a:t>nd</a:t>
            </a:r>
            <a:r>
              <a:rPr lang="en-CA" sz="2200" dirty="0">
                <a:latin typeface="+mn-lt"/>
                <a:cs typeface="+mn-cs"/>
              </a:rPr>
              <a:t> </a:t>
            </a:r>
            <a:r>
              <a:rPr lang="en-CA" sz="2200" dirty="0">
                <a:latin typeface="+mn-lt"/>
                <a:cs typeface="+mn-cs"/>
                <a:sym typeface="Wingdings" pitchFamily="2" charset="2"/>
              </a:rPr>
              <a:t> </a:t>
            </a:r>
            <a:r>
              <a:rPr lang="en-CA" sz="2200" dirty="0" err="1">
                <a:latin typeface="+mn-lt"/>
                <a:cs typeface="+mn-cs"/>
                <a:sym typeface="Wingdings" pitchFamily="2" charset="2"/>
              </a:rPr>
              <a:t>Vars</a:t>
            </a:r>
            <a:r>
              <a:rPr lang="en-CA" sz="2200" dirty="0">
                <a:latin typeface="+mn-lt"/>
                <a:cs typeface="+mn-cs"/>
                <a:sym typeface="Wingdings" pitchFamily="2" charset="2"/>
              </a:rPr>
              <a:t>  D: </a:t>
            </a:r>
            <a:r>
              <a:rPr lang="en-CA" sz="2200" dirty="0" err="1">
                <a:latin typeface="+mn-lt"/>
                <a:cs typeface="+mn-cs"/>
                <a:sym typeface="Wingdings" pitchFamily="2" charset="2"/>
              </a:rPr>
              <a:t>geometpdf</a:t>
            </a:r>
            <a:r>
              <a:rPr lang="en-CA" sz="2200" dirty="0">
                <a:latin typeface="+mn-lt"/>
                <a:cs typeface="+mn-cs"/>
                <a:sym typeface="Wingdings" pitchFamily="2" charset="2"/>
              </a:rPr>
              <a:t>(1/6,L</a:t>
            </a:r>
            <a:r>
              <a:rPr lang="en-CA" sz="2200" baseline="-25000" dirty="0">
                <a:latin typeface="+mn-lt"/>
                <a:cs typeface="+mn-cs"/>
                <a:sym typeface="Wingdings" pitchFamily="2" charset="2"/>
              </a:rPr>
              <a:t>1</a:t>
            </a:r>
            <a:r>
              <a:rPr lang="en-CA" sz="2200" dirty="0">
                <a:latin typeface="+mn-lt"/>
                <a:cs typeface="+mn-cs"/>
                <a:sym typeface="Wingdings" pitchFamily="2" charset="2"/>
              </a:rPr>
              <a:t>)</a:t>
            </a:r>
            <a:endParaRPr lang="en-CA" sz="2200" dirty="0">
              <a:latin typeface="+mn-lt"/>
              <a:cs typeface="+mn-cs"/>
            </a:endParaRPr>
          </a:p>
        </p:txBody>
      </p:sp>
      <p:grpSp>
        <p:nvGrpSpPr>
          <p:cNvPr id="2" name="Group 9">
            <a:extLst>
              <a:ext uri="{FF2B5EF4-FFF2-40B4-BE49-F238E27FC236}">
                <a16:creationId xmlns:a16="http://schemas.microsoft.com/office/drawing/2014/main" id="{4321CBEA-5B1F-8708-0F17-B90D2F3F9288}"/>
              </a:ext>
            </a:extLst>
          </p:cNvPr>
          <p:cNvGrpSpPr>
            <a:grpSpLocks/>
          </p:cNvGrpSpPr>
          <p:nvPr/>
        </p:nvGrpSpPr>
        <p:grpSpPr bwMode="auto">
          <a:xfrm>
            <a:off x="1833563" y="1771650"/>
            <a:ext cx="3471862" cy="2592388"/>
            <a:chOff x="309126" y="1700808"/>
            <a:chExt cx="3758818" cy="2880320"/>
          </a:xfrm>
        </p:grpSpPr>
        <p:pic>
          <p:nvPicPr>
            <p:cNvPr id="52237" name="Picture 4">
              <a:extLst>
                <a:ext uri="{FF2B5EF4-FFF2-40B4-BE49-F238E27FC236}">
                  <a16:creationId xmlns:a16="http://schemas.microsoft.com/office/drawing/2014/main" id="{5B88C6C1-A06A-FE1F-4FD5-BA90C5FB2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00" t="13229" r="5801" b="70139"/>
            <a:stretch>
              <a:fillRect/>
            </a:stretch>
          </p:blipFill>
          <p:spPr bwMode="auto">
            <a:xfrm>
              <a:off x="343995" y="1700808"/>
              <a:ext cx="372394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6">
              <a:extLst>
                <a:ext uri="{FF2B5EF4-FFF2-40B4-BE49-F238E27FC236}">
                  <a16:creationId xmlns:a16="http://schemas.microsoft.com/office/drawing/2014/main" id="{295D7A32-DB36-4FA3-B80A-FEEEEE931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4806" t="20705" r="6294" b="69846"/>
            <a:stretch>
              <a:fillRect/>
            </a:stretch>
          </p:blipFill>
          <p:spPr bwMode="auto">
            <a:xfrm>
              <a:off x="309126" y="3429000"/>
              <a:ext cx="368681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
            <a:extLst>
              <a:ext uri="{FF2B5EF4-FFF2-40B4-BE49-F238E27FC236}">
                <a16:creationId xmlns:a16="http://schemas.microsoft.com/office/drawing/2014/main" id="{BDB328EB-2122-16BF-A88D-BE707B2A5B68}"/>
              </a:ext>
            </a:extLst>
          </p:cNvPr>
          <p:cNvGrpSpPr>
            <a:grpSpLocks/>
          </p:cNvGrpSpPr>
          <p:nvPr/>
        </p:nvGrpSpPr>
        <p:grpSpPr bwMode="auto">
          <a:xfrm>
            <a:off x="1795463" y="4292600"/>
            <a:ext cx="3436937" cy="431800"/>
            <a:chOff x="343995" y="4581128"/>
            <a:chExt cx="4732061" cy="504056"/>
          </a:xfrm>
        </p:grpSpPr>
        <p:pic>
          <p:nvPicPr>
            <p:cNvPr id="52235" name="Picture 4">
              <a:extLst>
                <a:ext uri="{FF2B5EF4-FFF2-40B4-BE49-F238E27FC236}">
                  <a16:creationId xmlns:a16="http://schemas.microsoft.com/office/drawing/2014/main" id="{DC176D97-4774-4801-0450-7C973C709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00" t="29861" r="5801" b="65981"/>
            <a:stretch>
              <a:fillRect/>
            </a:stretch>
          </p:blipFill>
          <p:spPr bwMode="auto">
            <a:xfrm>
              <a:off x="343995" y="4581128"/>
              <a:ext cx="37239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7">
              <a:extLst>
                <a:ext uri="{FF2B5EF4-FFF2-40B4-BE49-F238E27FC236}">
                  <a16:creationId xmlns:a16="http://schemas.microsoft.com/office/drawing/2014/main" id="{67F8568A-14BE-B5C5-3E24-26D46998E4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3075" t="30154" r="6294" b="66064"/>
            <a:stretch>
              <a:fillRect/>
            </a:stretch>
          </p:blipFill>
          <p:spPr bwMode="auto">
            <a:xfrm>
              <a:off x="2987824" y="4621132"/>
              <a:ext cx="2088232" cy="46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4" name="Picture 12">
            <a:extLst>
              <a:ext uri="{FF2B5EF4-FFF2-40B4-BE49-F238E27FC236}">
                <a16:creationId xmlns:a16="http://schemas.microsoft.com/office/drawing/2014/main" id="{9EA61932-3410-FB50-20E8-3B177141B6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850" y="4797425"/>
            <a:ext cx="27574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3">
            <a:extLst>
              <a:ext uri="{FF2B5EF4-FFF2-40B4-BE49-F238E27FC236}">
                <a16:creationId xmlns:a16="http://schemas.microsoft.com/office/drawing/2014/main" id="{358A3531-4471-C945-AA97-1B5B019978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5275" y="1773238"/>
            <a:ext cx="4297363"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4">
            <a:extLst>
              <a:ext uri="{FF2B5EF4-FFF2-40B4-BE49-F238E27FC236}">
                <a16:creationId xmlns:a16="http://schemas.microsoft.com/office/drawing/2014/main" id="{6A84866D-5B70-18F6-CE75-FA56D41DC5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7575" y="4797425"/>
            <a:ext cx="25257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3">
            <a:extLst>
              <a:ext uri="{FF2B5EF4-FFF2-40B4-BE49-F238E27FC236}">
                <a16:creationId xmlns:a16="http://schemas.microsoft.com/office/drawing/2014/main" id="{20367D2C-A099-0539-FCBE-EBEA5DCD19BA}"/>
              </a:ext>
            </a:extLst>
          </p:cNvPr>
          <p:cNvSpPr txBox="1">
            <a:spLocks noChangeArrowheads="1"/>
          </p:cNvSpPr>
          <p:nvPr/>
        </p:nvSpPr>
        <p:spPr bwMode="auto">
          <a:xfrm>
            <a:off x="7351713" y="4724400"/>
            <a:ext cx="2200275" cy="646113"/>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Histogram of the</a:t>
            </a:r>
          </a:p>
          <a:p>
            <a:pPr eaLnBrk="1" hangingPunct="1">
              <a:defRPr/>
            </a:pPr>
            <a:r>
              <a:rPr lang="en-CA" b="1" dirty="0">
                <a:solidFill>
                  <a:srgbClr val="FF0000"/>
                </a:solidFill>
                <a:latin typeface="+mj-lt"/>
                <a:cs typeface="Arial" charset="0"/>
              </a:rPr>
              <a:t> PDF of “X”</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blinds(horizontal)">
                                      <p:cBhvr>
                                        <p:cTn id="27" dur="500"/>
                                        <p:tgtEl>
                                          <p:spTgt spid="13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360"/>
                                        </p:tgtEl>
                                        <p:attrNameLst>
                                          <p:attrName>style.visibility</p:attrName>
                                        </p:attrNameLst>
                                      </p:cBhvr>
                                      <p:to>
                                        <p:strVal val="visible"/>
                                      </p:to>
                                    </p:set>
                                    <p:animEffect transition="in" filter="blinds(horizontal)">
                                      <p:cBhvr>
                                        <p:cTn id="32" dur="500"/>
                                        <p:tgtEl>
                                          <p:spTgt spid="143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359"/>
                                        </p:tgtEl>
                                        <p:attrNameLst>
                                          <p:attrName>style.visibility</p:attrName>
                                        </p:attrNameLst>
                                      </p:cBhvr>
                                      <p:to>
                                        <p:strVal val="visible"/>
                                      </p:to>
                                    </p:set>
                                    <p:animEffect transition="in" filter="blinds(horizontal)">
                                      <p:cBhvr>
                                        <p:cTn id="37" dur="500"/>
                                        <p:tgtEl>
                                          <p:spTgt spid="14359"/>
                                        </p:tgtEl>
                                      </p:cBhvr>
                                    </p:animEffect>
                                  </p:childTnLst>
                                </p:cTn>
                              </p:par>
                              <p:par>
                                <p:cTn id="38" presetID="3" presetClass="entr" presetSubtype="1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7607E2D5-FDD5-1986-B056-82F4A8BCA5BC}"/>
              </a:ext>
            </a:extLst>
          </p:cNvPr>
          <p:cNvGrpSpPr>
            <a:grpSpLocks/>
          </p:cNvGrpSpPr>
          <p:nvPr/>
        </p:nvGrpSpPr>
        <p:grpSpPr bwMode="auto">
          <a:xfrm>
            <a:off x="1768475" y="1746250"/>
            <a:ext cx="3471863" cy="2592388"/>
            <a:chOff x="309126" y="1700808"/>
            <a:chExt cx="3758818" cy="2880320"/>
          </a:xfrm>
        </p:grpSpPr>
        <p:pic>
          <p:nvPicPr>
            <p:cNvPr id="54288" name="Picture 4">
              <a:extLst>
                <a:ext uri="{FF2B5EF4-FFF2-40B4-BE49-F238E27FC236}">
                  <a16:creationId xmlns:a16="http://schemas.microsoft.com/office/drawing/2014/main" id="{5058E1E5-DCAD-C871-D126-82368C226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00" t="13229" r="5801" b="70139"/>
            <a:stretch>
              <a:fillRect/>
            </a:stretch>
          </p:blipFill>
          <p:spPr bwMode="auto">
            <a:xfrm>
              <a:off x="343995" y="1700808"/>
              <a:ext cx="372394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6">
              <a:extLst>
                <a:ext uri="{FF2B5EF4-FFF2-40B4-BE49-F238E27FC236}">
                  <a16:creationId xmlns:a16="http://schemas.microsoft.com/office/drawing/2014/main" id="{5005AD47-533B-EB15-16B3-23395CD863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4806" t="20705" r="6294" b="69846"/>
            <a:stretch>
              <a:fillRect/>
            </a:stretch>
          </p:blipFill>
          <p:spPr bwMode="auto">
            <a:xfrm>
              <a:off x="309126" y="3429000"/>
              <a:ext cx="368681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
            <a:extLst>
              <a:ext uri="{FF2B5EF4-FFF2-40B4-BE49-F238E27FC236}">
                <a16:creationId xmlns:a16="http://schemas.microsoft.com/office/drawing/2014/main" id="{0AA48E77-0D66-634B-87E2-8852709EAB0E}"/>
              </a:ext>
            </a:extLst>
          </p:cNvPr>
          <p:cNvGrpSpPr>
            <a:grpSpLocks/>
          </p:cNvGrpSpPr>
          <p:nvPr/>
        </p:nvGrpSpPr>
        <p:grpSpPr bwMode="auto">
          <a:xfrm>
            <a:off x="1809750" y="4267200"/>
            <a:ext cx="3436938" cy="431800"/>
            <a:chOff x="343995" y="4581128"/>
            <a:chExt cx="4732061" cy="504056"/>
          </a:xfrm>
        </p:grpSpPr>
        <p:pic>
          <p:nvPicPr>
            <p:cNvPr id="54286" name="Picture 4">
              <a:extLst>
                <a:ext uri="{FF2B5EF4-FFF2-40B4-BE49-F238E27FC236}">
                  <a16:creationId xmlns:a16="http://schemas.microsoft.com/office/drawing/2014/main" id="{26E99DFA-E242-27B1-8D73-F27471AD4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00" t="29861" r="5801" b="65981"/>
            <a:stretch>
              <a:fillRect/>
            </a:stretch>
          </p:blipFill>
          <p:spPr bwMode="auto">
            <a:xfrm>
              <a:off x="343995" y="4581128"/>
              <a:ext cx="37239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7">
              <a:extLst>
                <a:ext uri="{FF2B5EF4-FFF2-40B4-BE49-F238E27FC236}">
                  <a16:creationId xmlns:a16="http://schemas.microsoft.com/office/drawing/2014/main" id="{3F749D15-4AA4-C011-A545-D7FC04F1A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3075" t="30154" r="6294" b="66064"/>
            <a:stretch>
              <a:fillRect/>
            </a:stretch>
          </p:blipFill>
          <p:spPr bwMode="auto">
            <a:xfrm>
              <a:off x="2987824" y="4621132"/>
              <a:ext cx="2088232" cy="46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
            <a:extLst>
              <a:ext uri="{FF2B5EF4-FFF2-40B4-BE49-F238E27FC236}">
                <a16:creationId xmlns:a16="http://schemas.microsoft.com/office/drawing/2014/main" id="{08DB0607-1765-4896-E94B-A524BB8DC397}"/>
              </a:ext>
            </a:extLst>
          </p:cNvPr>
          <p:cNvGrpSpPr>
            <a:grpSpLocks/>
          </p:cNvGrpSpPr>
          <p:nvPr/>
        </p:nvGrpSpPr>
        <p:grpSpPr bwMode="auto">
          <a:xfrm>
            <a:off x="3929063" y="2178050"/>
            <a:ext cx="1079500" cy="2022475"/>
            <a:chOff x="2483768" y="2492896"/>
            <a:chExt cx="1079500" cy="2023014"/>
          </a:xfrm>
        </p:grpSpPr>
        <p:pic>
          <p:nvPicPr>
            <p:cNvPr id="54284" name="Picture 8">
              <a:extLst>
                <a:ext uri="{FF2B5EF4-FFF2-40B4-BE49-F238E27FC236}">
                  <a16:creationId xmlns:a16="http://schemas.microsoft.com/office/drawing/2014/main" id="{27D95CD5-4BF1-9FF1-F3BC-4FD253B23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9653" t="24570" r="31023" b="56531"/>
            <a:stretch>
              <a:fillRect/>
            </a:stretch>
          </p:blipFill>
          <p:spPr bwMode="auto">
            <a:xfrm>
              <a:off x="2483768" y="2492896"/>
              <a:ext cx="10795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9">
              <a:extLst>
                <a:ext uri="{FF2B5EF4-FFF2-40B4-BE49-F238E27FC236}">
                  <a16:creationId xmlns:a16="http://schemas.microsoft.com/office/drawing/2014/main" id="{CC0FFAB3-1A23-5DCA-A51A-924AE4DDC6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0040" t="33075" r="32281" b="58420"/>
            <a:stretch>
              <a:fillRect/>
            </a:stretch>
          </p:blipFill>
          <p:spPr bwMode="auto">
            <a:xfrm>
              <a:off x="2514417" y="3866623"/>
              <a:ext cx="9350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7">
            <a:extLst>
              <a:ext uri="{FF2B5EF4-FFF2-40B4-BE49-F238E27FC236}">
                <a16:creationId xmlns:a16="http://schemas.microsoft.com/office/drawing/2014/main" id="{BD4829FC-B5D2-525B-B462-C116BADE82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14520" b="20015"/>
          <a:stretch>
            <a:fillRect/>
          </a:stretch>
        </p:blipFill>
        <p:spPr bwMode="auto">
          <a:xfrm>
            <a:off x="1635125" y="4918075"/>
            <a:ext cx="29146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
            <a:extLst>
              <a:ext uri="{FF2B5EF4-FFF2-40B4-BE49-F238E27FC236}">
                <a16:creationId xmlns:a16="http://schemas.microsoft.com/office/drawing/2014/main" id="{2C1EAD66-623F-8BF4-FEEE-E0A480695322}"/>
              </a:ext>
            </a:extLst>
          </p:cNvPr>
          <p:cNvSpPr txBox="1">
            <a:spLocks noChangeArrowheads="1"/>
          </p:cNvSpPr>
          <p:nvPr/>
        </p:nvSpPr>
        <p:spPr bwMode="auto">
          <a:xfrm>
            <a:off x="6680200" y="4860925"/>
            <a:ext cx="2679700" cy="646113"/>
          </a:xfrm>
          <a:prstGeom prst="rect">
            <a:avLst/>
          </a:prstGeom>
          <a:noFill/>
          <a:ln w="9525">
            <a:noFill/>
            <a:miter lim="800000"/>
            <a:headEnd/>
            <a:tailEnd/>
          </a:ln>
        </p:spPr>
        <p:txBody>
          <a:bodyPr>
            <a:spAutoFit/>
          </a:bodyPr>
          <a:lstStyle/>
          <a:p>
            <a:pPr eaLnBrk="1" hangingPunct="1">
              <a:defRPr/>
            </a:pPr>
            <a:r>
              <a:rPr lang="en-CA" b="1" dirty="0">
                <a:solidFill>
                  <a:srgbClr val="FF0000"/>
                </a:solidFill>
                <a:latin typeface="+mj-lt"/>
                <a:cs typeface="Arial" charset="0"/>
              </a:rPr>
              <a:t>Histogram of the CDF  of “X”</a:t>
            </a:r>
          </a:p>
        </p:txBody>
      </p:sp>
      <p:sp>
        <p:nvSpPr>
          <p:cNvPr id="15" name="Content Placeholder 2">
            <a:extLst>
              <a:ext uri="{FF2B5EF4-FFF2-40B4-BE49-F238E27FC236}">
                <a16:creationId xmlns:a16="http://schemas.microsoft.com/office/drawing/2014/main" id="{D1179AB9-C8AA-3FFD-108F-1CE8A8469097}"/>
              </a:ext>
            </a:extLst>
          </p:cNvPr>
          <p:cNvSpPr txBox="1">
            <a:spLocks/>
          </p:cNvSpPr>
          <p:nvPr/>
        </p:nvSpPr>
        <p:spPr bwMode="auto">
          <a:xfrm>
            <a:off x="1701800" y="404813"/>
            <a:ext cx="8697913" cy="8636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c) &amp; d) Record the cumulative probability distribution </a:t>
            </a:r>
            <a:r>
              <a:rPr lang="en-CA" sz="2200" b="1" dirty="0">
                <a:latin typeface="+mn-lt"/>
                <a:cs typeface="+mn-cs"/>
              </a:rPr>
              <a:t>(CDF) </a:t>
            </a:r>
            <a:r>
              <a:rPr lang="en-CA" sz="2200" dirty="0">
                <a:latin typeface="+mn-lt"/>
                <a:cs typeface="+mn-cs"/>
              </a:rPr>
              <a:t>on your Ti-83 </a:t>
            </a:r>
          </a:p>
        </p:txBody>
      </p:sp>
      <p:sp>
        <p:nvSpPr>
          <p:cNvPr id="16" name="Content Placeholder 2">
            <a:extLst>
              <a:ext uri="{FF2B5EF4-FFF2-40B4-BE49-F238E27FC236}">
                <a16:creationId xmlns:a16="http://schemas.microsoft.com/office/drawing/2014/main" id="{48DBC282-9366-8B40-0744-2F7CC990E636}"/>
              </a:ext>
            </a:extLst>
          </p:cNvPr>
          <p:cNvSpPr txBox="1">
            <a:spLocks/>
          </p:cNvSpPr>
          <p:nvPr/>
        </p:nvSpPr>
        <p:spPr bwMode="auto">
          <a:xfrm>
            <a:off x="1847850" y="1268413"/>
            <a:ext cx="7559675" cy="431800"/>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200" dirty="0">
                <a:latin typeface="+mn-lt"/>
                <a:cs typeface="+mn-cs"/>
              </a:rPr>
              <a:t>In L</a:t>
            </a:r>
            <a:r>
              <a:rPr lang="en-CA" sz="2200" baseline="-25000" dirty="0">
                <a:latin typeface="Arial" charset="0"/>
                <a:cs typeface="Arial" charset="0"/>
                <a:sym typeface="Wingdings" pitchFamily="2" charset="2"/>
              </a:rPr>
              <a:t>2</a:t>
            </a:r>
            <a:r>
              <a:rPr lang="en-CA" sz="2200" dirty="0">
                <a:latin typeface="+mn-lt"/>
                <a:cs typeface="+mn-cs"/>
              </a:rPr>
              <a:t>: Enter  2</a:t>
            </a:r>
            <a:r>
              <a:rPr lang="en-CA" sz="2200" baseline="30000" dirty="0">
                <a:latin typeface="+mn-lt"/>
                <a:cs typeface="+mn-cs"/>
              </a:rPr>
              <a:t>nd</a:t>
            </a:r>
            <a:r>
              <a:rPr lang="en-CA" sz="2200" dirty="0">
                <a:latin typeface="+mn-lt"/>
                <a:cs typeface="+mn-cs"/>
              </a:rPr>
              <a:t> </a:t>
            </a:r>
            <a:r>
              <a:rPr lang="en-CA" sz="2200" dirty="0">
                <a:latin typeface="+mn-lt"/>
                <a:cs typeface="+mn-cs"/>
                <a:sym typeface="Wingdings" pitchFamily="2" charset="2"/>
              </a:rPr>
              <a:t> </a:t>
            </a:r>
            <a:r>
              <a:rPr lang="en-CA" sz="2200" dirty="0" err="1">
                <a:latin typeface="+mn-lt"/>
                <a:cs typeface="+mn-cs"/>
                <a:sym typeface="Wingdings" pitchFamily="2" charset="2"/>
              </a:rPr>
              <a:t>Vars</a:t>
            </a:r>
            <a:r>
              <a:rPr lang="en-CA" sz="2200" dirty="0">
                <a:latin typeface="+mn-lt"/>
                <a:cs typeface="+mn-cs"/>
                <a:sym typeface="Wingdings" pitchFamily="2" charset="2"/>
              </a:rPr>
              <a:t>  E: </a:t>
            </a:r>
            <a:r>
              <a:rPr lang="en-CA" sz="2200" dirty="0" err="1">
                <a:latin typeface="+mn-lt"/>
                <a:cs typeface="+mn-cs"/>
                <a:sym typeface="Wingdings" pitchFamily="2" charset="2"/>
              </a:rPr>
              <a:t>geometcdf</a:t>
            </a:r>
            <a:r>
              <a:rPr lang="en-CA" sz="2200" dirty="0">
                <a:latin typeface="+mn-lt"/>
                <a:cs typeface="+mn-cs"/>
                <a:sym typeface="Wingdings" pitchFamily="2" charset="2"/>
              </a:rPr>
              <a:t>(1/6,L</a:t>
            </a:r>
            <a:r>
              <a:rPr lang="en-CA" sz="2200" baseline="-25000" dirty="0">
                <a:latin typeface="+mn-lt"/>
                <a:cs typeface="+mn-cs"/>
                <a:sym typeface="Wingdings" pitchFamily="2" charset="2"/>
              </a:rPr>
              <a:t>1</a:t>
            </a:r>
            <a:r>
              <a:rPr lang="en-CA" sz="2200" dirty="0">
                <a:latin typeface="+mn-lt"/>
                <a:cs typeface="+mn-cs"/>
                <a:sym typeface="Wingdings" pitchFamily="2" charset="2"/>
              </a:rPr>
              <a:t>)</a:t>
            </a:r>
            <a:endParaRPr lang="en-CA" sz="2200" dirty="0">
              <a:latin typeface="+mn-lt"/>
              <a:cs typeface="+mn-cs"/>
            </a:endParaRPr>
          </a:p>
        </p:txBody>
      </p:sp>
      <p:pic>
        <p:nvPicPr>
          <p:cNvPr id="29698" name="Picture 2">
            <a:extLst>
              <a:ext uri="{FF2B5EF4-FFF2-40B4-BE49-F238E27FC236}">
                <a16:creationId xmlns:a16="http://schemas.microsoft.com/office/drawing/2014/main" id="{72B459B3-E42A-361F-1E0F-E015992E9D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4375" y="4376738"/>
            <a:ext cx="1809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a:extLst>
              <a:ext uri="{FF2B5EF4-FFF2-40B4-BE49-F238E27FC236}">
                <a16:creationId xmlns:a16="http://schemas.microsoft.com/office/drawing/2014/main" id="{5A86B46D-09F7-9EEF-47C7-AF85E86903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8450" y="1749425"/>
            <a:ext cx="43592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a:extLst>
              <a:ext uri="{FF2B5EF4-FFF2-40B4-BE49-F238E27FC236}">
                <a16:creationId xmlns:a16="http://schemas.microsoft.com/office/drawing/2014/main" id="{4130ADCE-B943-0280-3C91-F7BBD694131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6925" y="4892675"/>
            <a:ext cx="18986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nodeType="withEffect">
                                  <p:stCondLst>
                                    <p:cond delay="0"/>
                                  </p:stCondLst>
                                  <p:childTnLst>
                                    <p:set>
                                      <p:cBhvr>
                                        <p:cTn id="22" dur="1" fill="hold">
                                          <p:stCondLst>
                                            <p:cond delay="0"/>
                                          </p:stCondLst>
                                        </p:cTn>
                                        <p:tgtEl>
                                          <p:spTgt spid="29698"/>
                                        </p:tgtEl>
                                        <p:attrNameLst>
                                          <p:attrName>style.visibility</p:attrName>
                                        </p:attrNameLst>
                                      </p:cBhvr>
                                      <p:to>
                                        <p:strVal val="visible"/>
                                      </p:to>
                                    </p:set>
                                    <p:animEffect transition="in" filter="blinds(horizontal)">
                                      <p:cBhvr>
                                        <p:cTn id="23" dur="500"/>
                                        <p:tgtEl>
                                          <p:spTgt spid="296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9700"/>
                                        </p:tgtEl>
                                        <p:attrNameLst>
                                          <p:attrName>style.visibility</p:attrName>
                                        </p:attrNameLst>
                                      </p:cBhvr>
                                      <p:to>
                                        <p:strVal val="visible"/>
                                      </p:to>
                                    </p:set>
                                    <p:animEffect transition="in" filter="blinds(horizontal)">
                                      <p:cBhvr>
                                        <p:cTn id="38" dur="500"/>
                                        <p:tgtEl>
                                          <p:spTgt spid="2970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9699"/>
                                        </p:tgtEl>
                                        <p:attrNameLst>
                                          <p:attrName>style.visibility</p:attrName>
                                        </p:attrNameLst>
                                      </p:cBhvr>
                                      <p:to>
                                        <p:strVal val="visible"/>
                                      </p:to>
                                    </p:set>
                                    <p:animEffect transition="in" filter="blinds(horizontal)">
                                      <p:cBhvr>
                                        <p:cTn id="43" dur="500"/>
                                        <p:tgtEl>
                                          <p:spTgt spid="29699"/>
                                        </p:tgtEl>
                                      </p:cBhvr>
                                    </p:animEffect>
                                  </p:childTnLst>
                                </p:cTn>
                              </p:par>
                              <p:par>
                                <p:cTn id="44" presetID="3" presetClass="entr" presetSubtype="1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704EE5-F14C-A467-5A7B-5F38443D4BFD}"/>
              </a:ext>
            </a:extLst>
          </p:cNvPr>
          <p:cNvSpPr>
            <a:spLocks noGrp="1"/>
          </p:cNvSpPr>
          <p:nvPr>
            <p:ph sz="quarter" idx="1"/>
          </p:nvPr>
        </p:nvSpPr>
        <p:spPr>
          <a:xfrm>
            <a:off x="1847850" y="260350"/>
            <a:ext cx="7600950" cy="6213475"/>
          </a:xfrm>
        </p:spPr>
        <p:txBody>
          <a:bodyPr/>
          <a:lstStyle/>
          <a:p>
            <a:pPr marL="0" indent="0">
              <a:buFont typeface="Wingdings" panose="05000000000000000000" pitchFamily="2" charset="2"/>
              <a:buNone/>
              <a:defRPr/>
            </a:pPr>
            <a:r>
              <a:rPr lang="en-CA" dirty="0"/>
              <a:t>Game of STOCKS</a:t>
            </a:r>
          </a:p>
          <a:p>
            <a:pPr>
              <a:defRPr/>
            </a:pPr>
            <a:r>
              <a:rPr lang="en-CA" dirty="0"/>
              <a:t>6 rounds, collect points as two dice are rolled</a:t>
            </a:r>
          </a:p>
          <a:p>
            <a:pPr>
              <a:defRPr/>
            </a:pPr>
            <a:r>
              <a:rPr lang="en-CA" dirty="0"/>
              <a:t>Round is over when a pair is rolled</a:t>
            </a:r>
          </a:p>
          <a:p>
            <a:pPr>
              <a:defRPr/>
            </a:pPr>
            <a:r>
              <a:rPr lang="en-CA" dirty="0"/>
              <a:t>You must sit before a pair is rolled, otherwise all your points that round will be removed</a:t>
            </a:r>
          </a:p>
          <a:p>
            <a:pPr>
              <a:defRPr/>
            </a:pPr>
            <a:r>
              <a:rPr lang="en-CA" dirty="0"/>
              <a:t>When a double is rolled, all your points from all previous round will be removed if you are still standing</a:t>
            </a:r>
          </a:p>
          <a:p>
            <a:pPr>
              <a:defRPr/>
            </a:pPr>
            <a:r>
              <a:rPr lang="en-CA" dirty="0"/>
              <a:t>The first 3 rolls of each round will be pair free</a:t>
            </a:r>
          </a:p>
          <a:p>
            <a:pPr>
              <a:defRPr/>
            </a:pPr>
            <a:r>
              <a:rPr lang="en-CA" dirty="0"/>
              <a:t>Team with the most points at the end of 6 rounds win</a:t>
            </a:r>
          </a:p>
          <a:p>
            <a:pPr>
              <a:defRPr/>
            </a:pPr>
            <a:r>
              <a:rPr lang="en-CA" dirty="0">
                <a:hlinkClick r:id="rId4"/>
              </a:rPr>
              <a:t>Dice Rolling APPLET</a:t>
            </a:r>
            <a:endParaRPr lang="en-CA" dirty="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7E98B5B7-105F-D02D-8A08-BB52F95BCC7F}"/>
              </a:ext>
            </a:extLst>
          </p:cNvPr>
          <p:cNvSpPr>
            <a:spLocks noGrp="1"/>
          </p:cNvSpPr>
          <p:nvPr>
            <p:ph sz="quarter" idx="1"/>
          </p:nvPr>
        </p:nvSpPr>
        <p:spPr>
          <a:xfrm>
            <a:off x="1774825" y="312738"/>
            <a:ext cx="8291513" cy="6211887"/>
          </a:xfrm>
        </p:spPr>
        <p:txBody>
          <a:bodyPr/>
          <a:lstStyle/>
          <a:p>
            <a:pPr eaLnBrk="1" hangingPunct="1">
              <a:buFont typeface="Wingdings" panose="05000000000000000000" pitchFamily="2" charset="2"/>
              <a:buNone/>
            </a:pPr>
            <a:r>
              <a:rPr lang="en-CA" altLang="en-US" sz="2200"/>
              <a:t>Ex: Suppose that 1 in every 20 scratch and win ticket actually wins a prize. If </a:t>
            </a:r>
            <a:r>
              <a:rPr lang="en-US" altLang="en-US" sz="2200"/>
              <a:t>you randomly select a bunch of tickets, how many would you need to expect your first winning ticket?  </a:t>
            </a:r>
          </a:p>
          <a:p>
            <a:pPr eaLnBrk="1" hangingPunct="1">
              <a:buFont typeface="Wingdings" panose="05000000000000000000" pitchFamily="2" charset="2"/>
              <a:buNone/>
            </a:pPr>
            <a:endParaRPr lang="en-US"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r>
              <a:rPr lang="en-CA" altLang="en-US" sz="2200"/>
              <a:t>b) What is the probability that it will take more than 10 tickets to get your first win? </a:t>
            </a:r>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endParaRPr lang="en-CA" altLang="en-US" sz="2200"/>
          </a:p>
          <a:p>
            <a:pPr eaLnBrk="1" hangingPunct="1">
              <a:buFont typeface="Wingdings" panose="05000000000000000000" pitchFamily="2" charset="2"/>
              <a:buNone/>
            </a:pPr>
            <a:r>
              <a:rPr lang="en-CA" altLang="en-US" sz="2200"/>
              <a:t>c) </a:t>
            </a:r>
            <a:r>
              <a:rPr lang="en-US" altLang="en-US" sz="2200"/>
              <a:t>Construct a </a:t>
            </a:r>
            <a:r>
              <a:rPr lang="en-US" altLang="en-US" sz="2200" b="1" i="1"/>
              <a:t>cumulative probability distribution </a:t>
            </a:r>
            <a:r>
              <a:rPr lang="en-US" altLang="en-US" sz="2200" b="1"/>
              <a:t>(CDF)</a:t>
            </a:r>
            <a:r>
              <a:rPr lang="en-US" altLang="en-US" sz="2200"/>
              <a:t> table (up to </a:t>
            </a:r>
            <a:r>
              <a:rPr lang="en-US" altLang="en-US" sz="2200" i="1"/>
              <a:t>n</a:t>
            </a:r>
            <a:r>
              <a:rPr lang="en-US" altLang="en-US" sz="2200"/>
              <a:t> = 20) for the number of cases examined until you get your first winning ticket</a:t>
            </a:r>
          </a:p>
        </p:txBody>
      </p:sp>
      <p:graphicFrame>
        <p:nvGraphicFramePr>
          <p:cNvPr id="1026" name="Object 3">
            <a:extLst>
              <a:ext uri="{FF2B5EF4-FFF2-40B4-BE49-F238E27FC236}">
                <a16:creationId xmlns:a16="http://schemas.microsoft.com/office/drawing/2014/main" id="{4EE8ECA2-4E6E-57DE-4D83-5AA970B2C9D1}"/>
              </a:ext>
            </a:extLst>
          </p:cNvPr>
          <p:cNvGraphicFramePr>
            <a:graphicFrameLocks noChangeAspect="1"/>
          </p:cNvGraphicFramePr>
          <p:nvPr/>
        </p:nvGraphicFramePr>
        <p:xfrm>
          <a:off x="1919288" y="1582738"/>
          <a:ext cx="974725" cy="793750"/>
        </p:xfrm>
        <a:graphic>
          <a:graphicData uri="http://schemas.openxmlformats.org/presentationml/2006/ole">
            <mc:AlternateContent xmlns:mc="http://schemas.openxmlformats.org/markup-compatibility/2006">
              <mc:Choice xmlns:v="urn:schemas-microsoft-com:vml" Requires="v">
                <p:oleObj name="Equation" r:id="rId4" imgW="482391" imgH="393529" progId="Equation.DSMT4">
                  <p:embed/>
                </p:oleObj>
              </mc:Choice>
              <mc:Fallback>
                <p:oleObj name="Equation" r:id="rId4" imgW="482391" imgH="393529" progId="Equation.DSMT4">
                  <p:embed/>
                  <p:pic>
                    <p:nvPicPr>
                      <p:cNvPr id="1026" name="Object 3">
                        <a:extLst>
                          <a:ext uri="{FF2B5EF4-FFF2-40B4-BE49-F238E27FC236}">
                            <a16:creationId xmlns:a16="http://schemas.microsoft.com/office/drawing/2014/main" id="{4EE8ECA2-4E6E-57DE-4D83-5AA970B2C9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1582738"/>
                        <a:ext cx="97472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C9E30ACB-D110-2D32-93C7-BA04FB1203C7}"/>
              </a:ext>
            </a:extLst>
          </p:cNvPr>
          <p:cNvGraphicFramePr>
            <a:graphicFrameLocks noChangeAspect="1"/>
          </p:cNvGraphicFramePr>
          <p:nvPr/>
        </p:nvGraphicFramePr>
        <p:xfrm>
          <a:off x="3503613" y="1557338"/>
          <a:ext cx="871537" cy="846137"/>
        </p:xfrm>
        <a:graphic>
          <a:graphicData uri="http://schemas.openxmlformats.org/presentationml/2006/ole">
            <mc:AlternateContent xmlns:mc="http://schemas.openxmlformats.org/markup-compatibility/2006">
              <mc:Choice xmlns:v="urn:schemas-microsoft-com:vml" Requires="v">
                <p:oleObj name="Equation" r:id="rId6" imgW="431613" imgH="418918" progId="Equation.DSMT4">
                  <p:embed/>
                </p:oleObj>
              </mc:Choice>
              <mc:Fallback>
                <p:oleObj name="Equation" r:id="rId6" imgW="431613" imgH="418918" progId="Equation.DSMT4">
                  <p:embed/>
                  <p:pic>
                    <p:nvPicPr>
                      <p:cNvPr id="4" name="Object 3">
                        <a:extLst>
                          <a:ext uri="{FF2B5EF4-FFF2-40B4-BE49-F238E27FC236}">
                            <a16:creationId xmlns:a16="http://schemas.microsoft.com/office/drawing/2014/main" id="{C9E30ACB-D110-2D32-93C7-BA04FB1203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3613" y="1557338"/>
                        <a:ext cx="871537"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F186BA9D-69DF-B36F-D9DC-DEEFF446D496}"/>
              </a:ext>
            </a:extLst>
          </p:cNvPr>
          <p:cNvGraphicFramePr>
            <a:graphicFrameLocks noChangeAspect="1"/>
          </p:cNvGraphicFramePr>
          <p:nvPr/>
        </p:nvGraphicFramePr>
        <p:xfrm>
          <a:off x="4440238" y="1773238"/>
          <a:ext cx="639762" cy="358775"/>
        </p:xfrm>
        <a:graphic>
          <a:graphicData uri="http://schemas.openxmlformats.org/presentationml/2006/ole">
            <mc:AlternateContent xmlns:mc="http://schemas.openxmlformats.org/markup-compatibility/2006">
              <mc:Choice xmlns:v="urn:schemas-microsoft-com:vml" Requires="v">
                <p:oleObj name="Equation" r:id="rId8" imgW="317087" imgH="177569" progId="Equation.DSMT4">
                  <p:embed/>
                </p:oleObj>
              </mc:Choice>
              <mc:Fallback>
                <p:oleObj name="Equation" r:id="rId8" imgW="317087" imgH="177569" progId="Equation.DSMT4">
                  <p:embed/>
                  <p:pic>
                    <p:nvPicPr>
                      <p:cNvPr id="5" name="Object 4">
                        <a:extLst>
                          <a:ext uri="{FF2B5EF4-FFF2-40B4-BE49-F238E27FC236}">
                            <a16:creationId xmlns:a16="http://schemas.microsoft.com/office/drawing/2014/main" id="{F186BA9D-69DF-B36F-D9DC-DEEFF446D4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0238" y="1773238"/>
                        <a:ext cx="639762"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3">
            <a:extLst>
              <a:ext uri="{FF2B5EF4-FFF2-40B4-BE49-F238E27FC236}">
                <a16:creationId xmlns:a16="http://schemas.microsoft.com/office/drawing/2014/main" id="{DA75790F-CE0F-B46F-F73B-1A78FC752353}"/>
              </a:ext>
            </a:extLst>
          </p:cNvPr>
          <p:cNvSpPr txBox="1">
            <a:spLocks noChangeArrowheads="1"/>
          </p:cNvSpPr>
          <p:nvPr/>
        </p:nvSpPr>
        <p:spPr bwMode="auto">
          <a:xfrm>
            <a:off x="5808663" y="1557338"/>
            <a:ext cx="4170362" cy="922337"/>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An expected value of 20 indicates</a:t>
            </a:r>
            <a:br>
              <a:rPr lang="en-CA" b="1" dirty="0">
                <a:solidFill>
                  <a:srgbClr val="FF0000"/>
                </a:solidFill>
                <a:latin typeface="+mj-lt"/>
                <a:cs typeface="Arial" charset="0"/>
              </a:rPr>
            </a:br>
            <a:r>
              <a:rPr lang="en-CA" b="1" dirty="0">
                <a:solidFill>
                  <a:srgbClr val="FF0000"/>
                </a:solidFill>
                <a:latin typeface="+mj-lt"/>
                <a:cs typeface="Arial" charset="0"/>
              </a:rPr>
              <a:t>that we would expect 20 tickets </a:t>
            </a:r>
            <a:br>
              <a:rPr lang="en-CA" b="1" dirty="0">
                <a:solidFill>
                  <a:srgbClr val="FF0000"/>
                </a:solidFill>
                <a:latin typeface="+mj-lt"/>
                <a:cs typeface="Arial" charset="0"/>
              </a:rPr>
            </a:br>
            <a:r>
              <a:rPr lang="en-CA" b="1" dirty="0">
                <a:solidFill>
                  <a:srgbClr val="FF0000"/>
                </a:solidFill>
                <a:latin typeface="+mj-lt"/>
                <a:cs typeface="Arial" charset="0"/>
              </a:rPr>
              <a:t>to get our first winning ticket</a:t>
            </a:r>
          </a:p>
        </p:txBody>
      </p:sp>
      <p:graphicFrame>
        <p:nvGraphicFramePr>
          <p:cNvPr id="7" name="Object 5">
            <a:extLst>
              <a:ext uri="{FF2B5EF4-FFF2-40B4-BE49-F238E27FC236}">
                <a16:creationId xmlns:a16="http://schemas.microsoft.com/office/drawing/2014/main" id="{F445A160-63F9-AF09-3DD5-D8975EFB1B96}"/>
              </a:ext>
            </a:extLst>
          </p:cNvPr>
          <p:cNvGraphicFramePr>
            <a:graphicFrameLocks noChangeAspect="1"/>
          </p:cNvGraphicFramePr>
          <p:nvPr/>
        </p:nvGraphicFramePr>
        <p:xfrm>
          <a:off x="2057400" y="3500438"/>
          <a:ext cx="1590675" cy="511175"/>
        </p:xfrm>
        <a:graphic>
          <a:graphicData uri="http://schemas.openxmlformats.org/presentationml/2006/ole">
            <mc:AlternateContent xmlns:mc="http://schemas.openxmlformats.org/markup-compatibility/2006">
              <mc:Choice xmlns:v="urn:schemas-microsoft-com:vml" Requires="v">
                <p:oleObj name="Equation" r:id="rId10" imgW="787058" imgH="253890" progId="Equation.DSMT4">
                  <p:embed/>
                </p:oleObj>
              </mc:Choice>
              <mc:Fallback>
                <p:oleObj name="Equation" r:id="rId10" imgW="787058" imgH="253890" progId="Equation.DSMT4">
                  <p:embed/>
                  <p:pic>
                    <p:nvPicPr>
                      <p:cNvPr id="7" name="Object 5">
                        <a:extLst>
                          <a:ext uri="{FF2B5EF4-FFF2-40B4-BE49-F238E27FC236}">
                            <a16:creationId xmlns:a16="http://schemas.microsoft.com/office/drawing/2014/main" id="{F445A160-63F9-AF09-3DD5-D8975EFB1B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0" y="3500438"/>
                        <a:ext cx="15906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a:extLst>
              <a:ext uri="{FF2B5EF4-FFF2-40B4-BE49-F238E27FC236}">
                <a16:creationId xmlns:a16="http://schemas.microsoft.com/office/drawing/2014/main" id="{12D918D9-AEEC-A69A-E208-A3A27E8AC2CD}"/>
              </a:ext>
            </a:extLst>
          </p:cNvPr>
          <p:cNvGraphicFramePr>
            <a:graphicFrameLocks noChangeAspect="1"/>
          </p:cNvGraphicFramePr>
          <p:nvPr/>
        </p:nvGraphicFramePr>
        <p:xfrm>
          <a:off x="3719513" y="3443288"/>
          <a:ext cx="1411287" cy="561975"/>
        </p:xfrm>
        <a:graphic>
          <a:graphicData uri="http://schemas.openxmlformats.org/presentationml/2006/ole">
            <mc:AlternateContent xmlns:mc="http://schemas.openxmlformats.org/markup-compatibility/2006">
              <mc:Choice xmlns:v="urn:schemas-microsoft-com:vml" Requires="v">
                <p:oleObj name="Equation" r:id="rId12" imgW="698500" imgH="279400" progId="Equation.DSMT4">
                  <p:embed/>
                </p:oleObj>
              </mc:Choice>
              <mc:Fallback>
                <p:oleObj name="Equation" r:id="rId12" imgW="698500" imgH="279400" progId="Equation.DSMT4">
                  <p:embed/>
                  <p:pic>
                    <p:nvPicPr>
                      <p:cNvPr id="8" name="Object 6">
                        <a:extLst>
                          <a:ext uri="{FF2B5EF4-FFF2-40B4-BE49-F238E27FC236}">
                            <a16:creationId xmlns:a16="http://schemas.microsoft.com/office/drawing/2014/main" id="{12D918D9-AEEC-A69A-E208-A3A27E8AC2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9513" y="3443288"/>
                        <a:ext cx="1411287"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65CC3AEC-6C99-C580-9F18-19038B774B1F}"/>
              </a:ext>
            </a:extLst>
          </p:cNvPr>
          <p:cNvGraphicFramePr>
            <a:graphicFrameLocks noChangeAspect="1"/>
          </p:cNvGraphicFramePr>
          <p:nvPr/>
        </p:nvGraphicFramePr>
        <p:xfrm>
          <a:off x="5102225" y="3429000"/>
          <a:ext cx="1281113" cy="561975"/>
        </p:xfrm>
        <a:graphic>
          <a:graphicData uri="http://schemas.openxmlformats.org/presentationml/2006/ole">
            <mc:AlternateContent xmlns:mc="http://schemas.openxmlformats.org/markup-compatibility/2006">
              <mc:Choice xmlns:v="urn:schemas-microsoft-com:vml" Requires="v">
                <p:oleObj name="Equation" r:id="rId14" imgW="634725" imgH="279279" progId="Equation.DSMT4">
                  <p:embed/>
                </p:oleObj>
              </mc:Choice>
              <mc:Fallback>
                <p:oleObj name="Equation" r:id="rId14" imgW="634725" imgH="279279" progId="Equation.DSMT4">
                  <p:embed/>
                  <p:pic>
                    <p:nvPicPr>
                      <p:cNvPr id="9" name="Object 7">
                        <a:extLst>
                          <a:ext uri="{FF2B5EF4-FFF2-40B4-BE49-F238E27FC236}">
                            <a16:creationId xmlns:a16="http://schemas.microsoft.com/office/drawing/2014/main" id="{65CC3AEC-6C99-C580-9F18-19038B774B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2225" y="3429000"/>
                        <a:ext cx="1281113"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16120D17-C2AF-C75C-5CF1-76E60C202644}"/>
              </a:ext>
            </a:extLst>
          </p:cNvPr>
          <p:cNvGraphicFramePr>
            <a:graphicFrameLocks noChangeAspect="1"/>
          </p:cNvGraphicFramePr>
          <p:nvPr/>
        </p:nvGraphicFramePr>
        <p:xfrm>
          <a:off x="6348413" y="3516313"/>
          <a:ext cx="1331912" cy="357187"/>
        </p:xfrm>
        <a:graphic>
          <a:graphicData uri="http://schemas.openxmlformats.org/presentationml/2006/ole">
            <mc:AlternateContent xmlns:mc="http://schemas.openxmlformats.org/markup-compatibility/2006">
              <mc:Choice xmlns:v="urn:schemas-microsoft-com:vml" Requires="v">
                <p:oleObj name="Equation" r:id="rId16" imgW="660113" imgH="177723" progId="Equation.DSMT4">
                  <p:embed/>
                </p:oleObj>
              </mc:Choice>
              <mc:Fallback>
                <p:oleObj name="Equation" r:id="rId16" imgW="660113" imgH="177723" progId="Equation.DSMT4">
                  <p:embed/>
                  <p:pic>
                    <p:nvPicPr>
                      <p:cNvPr id="10" name="Object 8">
                        <a:extLst>
                          <a:ext uri="{FF2B5EF4-FFF2-40B4-BE49-F238E27FC236}">
                            <a16:creationId xmlns:a16="http://schemas.microsoft.com/office/drawing/2014/main" id="{16120D17-C2AF-C75C-5CF1-76E60C20264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8413" y="3516313"/>
                        <a:ext cx="1331912"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A32764E3-7285-581F-BA82-0EB1A06447AC}"/>
              </a:ext>
            </a:extLst>
          </p:cNvPr>
          <p:cNvGraphicFramePr>
            <a:graphicFrameLocks noChangeAspect="1"/>
          </p:cNvGraphicFramePr>
          <p:nvPr/>
        </p:nvGraphicFramePr>
        <p:xfrm>
          <a:off x="3368675" y="4044950"/>
          <a:ext cx="3232150" cy="511175"/>
        </p:xfrm>
        <a:graphic>
          <a:graphicData uri="http://schemas.openxmlformats.org/presentationml/2006/ole">
            <mc:AlternateContent xmlns:mc="http://schemas.openxmlformats.org/markup-compatibility/2006">
              <mc:Choice xmlns:v="urn:schemas-microsoft-com:vml" Requires="v">
                <p:oleObj name="Equation" r:id="rId18" imgW="1600200" imgH="254000" progId="Equation.DSMT4">
                  <p:embed/>
                </p:oleObj>
              </mc:Choice>
              <mc:Fallback>
                <p:oleObj name="Equation" r:id="rId18" imgW="1600200" imgH="254000" progId="Equation.DSMT4">
                  <p:embed/>
                  <p:pic>
                    <p:nvPicPr>
                      <p:cNvPr id="11" name="Object 9">
                        <a:extLst>
                          <a:ext uri="{FF2B5EF4-FFF2-40B4-BE49-F238E27FC236}">
                            <a16:creationId xmlns:a16="http://schemas.microsoft.com/office/drawing/2014/main" id="{A32764E3-7285-581F-BA82-0EB1A06447A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68675" y="4044950"/>
                        <a:ext cx="323215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0">
            <a:extLst>
              <a:ext uri="{FF2B5EF4-FFF2-40B4-BE49-F238E27FC236}">
                <a16:creationId xmlns:a16="http://schemas.microsoft.com/office/drawing/2014/main" id="{4FB07A78-799B-991D-61BF-96E0A73CAA0D}"/>
              </a:ext>
            </a:extLst>
          </p:cNvPr>
          <p:cNvGraphicFramePr>
            <a:graphicFrameLocks noChangeAspect="1"/>
          </p:cNvGraphicFramePr>
          <p:nvPr/>
        </p:nvGraphicFramePr>
        <p:xfrm>
          <a:off x="6635750" y="4151313"/>
          <a:ext cx="1331913" cy="357187"/>
        </p:xfrm>
        <a:graphic>
          <a:graphicData uri="http://schemas.openxmlformats.org/presentationml/2006/ole">
            <mc:AlternateContent xmlns:mc="http://schemas.openxmlformats.org/markup-compatibility/2006">
              <mc:Choice xmlns:v="urn:schemas-microsoft-com:vml" Requires="v">
                <p:oleObj name="Equation" r:id="rId20" imgW="660113" imgH="177723" progId="Equation.DSMT4">
                  <p:embed/>
                </p:oleObj>
              </mc:Choice>
              <mc:Fallback>
                <p:oleObj name="Equation" r:id="rId20" imgW="660113" imgH="177723" progId="Equation.DSMT4">
                  <p:embed/>
                  <p:pic>
                    <p:nvPicPr>
                      <p:cNvPr id="12" name="Object 10">
                        <a:extLst>
                          <a:ext uri="{FF2B5EF4-FFF2-40B4-BE49-F238E27FC236}">
                            <a16:creationId xmlns:a16="http://schemas.microsoft.com/office/drawing/2014/main" id="{4FB07A78-799B-991D-61BF-96E0A73CAA0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35750" y="4151313"/>
                        <a:ext cx="1331913"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2270921F-C075-FF90-F199-F3DF53557D7E}"/>
              </a:ext>
            </a:extLst>
          </p:cNvPr>
          <p:cNvSpPr>
            <a:spLocks noGrp="1"/>
          </p:cNvSpPr>
          <p:nvPr>
            <p:ph sz="quarter" idx="1"/>
          </p:nvPr>
        </p:nvSpPr>
        <p:spPr>
          <a:xfrm>
            <a:off x="1774825" y="123825"/>
            <a:ext cx="8424863" cy="1289050"/>
          </a:xfrm>
        </p:spPr>
        <p:txBody>
          <a:bodyPr/>
          <a:lstStyle/>
          <a:p>
            <a:pPr eaLnBrk="1" hangingPunct="1">
              <a:buFont typeface="Wingdings" panose="05000000000000000000" pitchFamily="2" charset="2"/>
              <a:buNone/>
            </a:pPr>
            <a:r>
              <a:rPr lang="en-CA" altLang="en-US" sz="2200"/>
              <a:t>c) Probability Distribution Table: </a:t>
            </a:r>
            <a:br>
              <a:rPr lang="en-CA" altLang="en-US" sz="2200"/>
            </a:br>
            <a:r>
              <a:rPr lang="en-CA" altLang="en-US" sz="2200"/>
              <a:t>Press: STAT </a:t>
            </a:r>
            <a:r>
              <a:rPr lang="en-CA" altLang="en-US" sz="2200">
                <a:sym typeface="Wingdings" panose="05000000000000000000" pitchFamily="2" charset="2"/>
              </a:rPr>
              <a:t> Edit  Enter 1 to 10 in L1</a:t>
            </a:r>
          </a:p>
          <a:p>
            <a:pPr eaLnBrk="1" hangingPunct="1">
              <a:buFont typeface="Wingdings" panose="05000000000000000000" pitchFamily="2" charset="2"/>
              <a:buNone/>
            </a:pPr>
            <a:r>
              <a:rPr lang="en-CA" altLang="en-US" sz="2200">
                <a:sym typeface="Wingdings" panose="05000000000000000000" pitchFamily="2" charset="2"/>
              </a:rPr>
              <a:t>	GO to L2 and Enter: 2</a:t>
            </a:r>
            <a:r>
              <a:rPr lang="en-CA" altLang="en-US" sz="2200" baseline="30000">
                <a:sym typeface="Wingdings" panose="05000000000000000000" pitchFamily="2" charset="2"/>
              </a:rPr>
              <a:t>nd</a:t>
            </a:r>
            <a:r>
              <a:rPr lang="en-CA" altLang="en-US" sz="2200">
                <a:sym typeface="Wingdings" panose="05000000000000000000" pitchFamily="2" charset="2"/>
              </a:rPr>
              <a:t>  VARS  E:geometcdf (0.02,L1)</a:t>
            </a:r>
            <a:endParaRPr lang="en-CA" altLang="en-US" sz="2200"/>
          </a:p>
        </p:txBody>
      </p:sp>
      <p:graphicFrame>
        <p:nvGraphicFramePr>
          <p:cNvPr id="3" name="Object 3">
            <a:extLst>
              <a:ext uri="{FF2B5EF4-FFF2-40B4-BE49-F238E27FC236}">
                <a16:creationId xmlns:a16="http://schemas.microsoft.com/office/drawing/2014/main" id="{9C8EC96C-9107-687E-688E-0E4D2B585D09}"/>
              </a:ext>
            </a:extLst>
          </p:cNvPr>
          <p:cNvGraphicFramePr>
            <a:graphicFrameLocks noChangeAspect="1"/>
          </p:cNvGraphicFramePr>
          <p:nvPr/>
        </p:nvGraphicFramePr>
        <p:xfrm>
          <a:off x="1728788" y="1628775"/>
          <a:ext cx="1865312" cy="4895850"/>
        </p:xfrm>
        <a:graphic>
          <a:graphicData uri="http://schemas.openxmlformats.org/presentationml/2006/ole">
            <mc:AlternateContent xmlns:mc="http://schemas.openxmlformats.org/markup-compatibility/2006">
              <mc:Choice xmlns:v="urn:schemas-microsoft-com:vml" Requires="v">
                <p:oleObj name="Equation" r:id="rId4" imgW="977900" imgH="2565400" progId="Equation.DSMT4">
                  <p:embed/>
                </p:oleObj>
              </mc:Choice>
              <mc:Fallback>
                <p:oleObj name="Equation" r:id="rId4" imgW="977900" imgH="2565400" progId="Equation.DSMT4">
                  <p:embed/>
                  <p:pic>
                    <p:nvPicPr>
                      <p:cNvPr id="3" name="Object 3">
                        <a:extLst>
                          <a:ext uri="{FF2B5EF4-FFF2-40B4-BE49-F238E27FC236}">
                            <a16:creationId xmlns:a16="http://schemas.microsoft.com/office/drawing/2014/main" id="{9C8EC96C-9107-687E-688E-0E4D2B585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788" y="1628775"/>
                        <a:ext cx="1865312"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3">
            <a:extLst>
              <a:ext uri="{FF2B5EF4-FFF2-40B4-BE49-F238E27FC236}">
                <a16:creationId xmlns:a16="http://schemas.microsoft.com/office/drawing/2014/main" id="{17B435A1-CCE2-CDE7-3C85-4F12657B65FC}"/>
              </a:ext>
            </a:extLst>
          </p:cNvPr>
          <p:cNvGraphicFramePr>
            <a:graphicFrameLocks noChangeAspect="1"/>
          </p:cNvGraphicFramePr>
          <p:nvPr/>
        </p:nvGraphicFramePr>
        <p:xfrm>
          <a:off x="3617913" y="1624013"/>
          <a:ext cx="1890712" cy="4895850"/>
        </p:xfrm>
        <a:graphic>
          <a:graphicData uri="http://schemas.openxmlformats.org/presentationml/2006/ole">
            <mc:AlternateContent xmlns:mc="http://schemas.openxmlformats.org/markup-compatibility/2006">
              <mc:Choice xmlns:v="urn:schemas-microsoft-com:vml" Requires="v">
                <p:oleObj name="Equation" r:id="rId6" imgW="990600" imgH="2565400" progId="Equation.DSMT4">
                  <p:embed/>
                </p:oleObj>
              </mc:Choice>
              <mc:Fallback>
                <p:oleObj name="Equation" r:id="rId6" imgW="990600" imgH="2565400" progId="Equation.DSMT4">
                  <p:embed/>
                  <p:pic>
                    <p:nvPicPr>
                      <p:cNvPr id="8" name="Object 3">
                        <a:extLst>
                          <a:ext uri="{FF2B5EF4-FFF2-40B4-BE49-F238E27FC236}">
                            <a16:creationId xmlns:a16="http://schemas.microsoft.com/office/drawing/2014/main" id="{17B435A1-CCE2-CDE7-3C85-4F12657B65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7913" y="1624013"/>
                        <a:ext cx="1890712" cy="489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9" name="Picture 9">
            <a:extLst>
              <a:ext uri="{FF2B5EF4-FFF2-40B4-BE49-F238E27FC236}">
                <a16:creationId xmlns:a16="http://schemas.microsoft.com/office/drawing/2014/main" id="{20100AE0-DB89-B1A2-AFD7-CA2E3EAE28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9113" y="3478213"/>
            <a:ext cx="465455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a:extLst>
              <a:ext uri="{FF2B5EF4-FFF2-40B4-BE49-F238E27FC236}">
                <a16:creationId xmlns:a16="http://schemas.microsoft.com/office/drawing/2014/main" id="{8C701D2F-A66D-9AD8-CAA2-FE1577E013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9588" y="1666875"/>
            <a:ext cx="15938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linds(horizontal)">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blinds(horizontal)">
                                      <p:cBhvr>
                                        <p:cTn id="12" dur="500"/>
                                        <p:tgtEl>
                                          <p:spTgt spid="15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370"/>
                                        </p:tgtEl>
                                        <p:attrNameLst>
                                          <p:attrName>style.visibility</p:attrName>
                                        </p:attrNameLst>
                                      </p:cBhvr>
                                      <p:to>
                                        <p:strVal val="visible"/>
                                      </p:to>
                                    </p:set>
                                    <p:animEffect transition="in" filter="blinds(horizontal)">
                                      <p:cBhvr>
                                        <p:cTn id="27" dur="500"/>
                                        <p:tgtEl>
                                          <p:spTgt spid="153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5369"/>
                                        </p:tgtEl>
                                        <p:attrNameLst>
                                          <p:attrName>style.visibility</p:attrName>
                                        </p:attrNameLst>
                                      </p:cBhvr>
                                      <p:to>
                                        <p:strVal val="visible"/>
                                      </p:to>
                                    </p:set>
                                    <p:animEffect transition="in" filter="blinds(horizontal)">
                                      <p:cBhvr>
                                        <p:cTn id="3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C896047-EA87-11B1-FB8F-E167970E844D}"/>
              </a:ext>
            </a:extLst>
          </p:cNvPr>
          <p:cNvSpPr>
            <a:spLocks noGrp="1"/>
          </p:cNvSpPr>
          <p:nvPr>
            <p:ph sz="quarter" idx="1"/>
          </p:nvPr>
        </p:nvSpPr>
        <p:spPr>
          <a:xfrm>
            <a:off x="1847850" y="333375"/>
            <a:ext cx="8569325" cy="5399088"/>
          </a:xfrm>
        </p:spPr>
        <p:txBody>
          <a:bodyPr/>
          <a:lstStyle/>
          <a:p>
            <a:pPr marL="0" indent="0">
              <a:buFont typeface="Wingdings" panose="05000000000000000000" pitchFamily="2" charset="2"/>
              <a:buNone/>
            </a:pPr>
            <a:r>
              <a:rPr lang="en-CA" altLang="en-US"/>
              <a:t>Jerry writes a MC test with 5 questions and each question has 4 choices.  What is the probability that he gets less 80%?</a:t>
            </a:r>
          </a:p>
          <a:p>
            <a:pPr marL="0" indent="0">
              <a:buFont typeface="Wingdings" panose="05000000000000000000" pitchFamily="2" charset="2"/>
              <a:buNone/>
            </a:pPr>
            <a:r>
              <a:rPr lang="en-CA" altLang="en-US" sz="2200"/>
              <a:t>a) binom</a:t>
            </a:r>
            <a:r>
              <a:rPr lang="en-CA" altLang="en-US" sz="2200" b="1"/>
              <a:t>pdf</a:t>
            </a:r>
            <a:r>
              <a:rPr lang="en-CA" altLang="en-US" sz="2200"/>
              <a:t>(5,0.25,4)</a:t>
            </a:r>
          </a:p>
          <a:p>
            <a:pPr marL="0" indent="0">
              <a:buFont typeface="Wingdings" panose="05000000000000000000" pitchFamily="2" charset="2"/>
              <a:buNone/>
            </a:pPr>
            <a:br>
              <a:rPr lang="en-CA" altLang="en-US" sz="2200"/>
            </a:br>
            <a:r>
              <a:rPr lang="en-CA" altLang="en-US" sz="2200"/>
              <a:t>b) binom</a:t>
            </a:r>
            <a:r>
              <a:rPr lang="en-CA" altLang="en-US" sz="2200" b="1"/>
              <a:t>pdf</a:t>
            </a:r>
            <a:r>
              <a:rPr lang="en-CA" altLang="en-US" sz="2200"/>
              <a:t>(5,0.25,3)</a:t>
            </a:r>
          </a:p>
          <a:p>
            <a:pPr marL="0" indent="0">
              <a:buFont typeface="Wingdings" panose="05000000000000000000" pitchFamily="2" charset="2"/>
              <a:buNone/>
            </a:pPr>
            <a:endParaRPr lang="en-CA" altLang="en-US" sz="2200"/>
          </a:p>
          <a:p>
            <a:pPr marL="0" indent="0">
              <a:buFont typeface="Wingdings" panose="05000000000000000000" pitchFamily="2" charset="2"/>
              <a:buNone/>
            </a:pPr>
            <a:r>
              <a:rPr lang="en-CA" altLang="en-US" sz="2200"/>
              <a:t>c) binom</a:t>
            </a:r>
            <a:r>
              <a:rPr lang="en-CA" altLang="en-US" sz="2200" b="1"/>
              <a:t>cdf</a:t>
            </a:r>
            <a:r>
              <a:rPr lang="en-CA" altLang="en-US" sz="2200"/>
              <a:t>(5,0.25,4)</a:t>
            </a:r>
            <a:br>
              <a:rPr lang="en-CA" altLang="en-US" sz="2200"/>
            </a:br>
            <a:endParaRPr lang="en-CA" altLang="en-US" sz="2200"/>
          </a:p>
          <a:p>
            <a:pPr marL="0" indent="0">
              <a:buFont typeface="Wingdings" panose="05000000000000000000" pitchFamily="2" charset="2"/>
              <a:buNone/>
            </a:pPr>
            <a:r>
              <a:rPr lang="en-CA" altLang="en-US" sz="2200"/>
              <a:t>d) binom</a:t>
            </a:r>
            <a:r>
              <a:rPr lang="en-CA" altLang="en-US" sz="2200" b="1"/>
              <a:t>cdf</a:t>
            </a:r>
            <a:r>
              <a:rPr lang="en-CA" altLang="en-US" sz="2200"/>
              <a:t>(5,0.25,3)</a:t>
            </a:r>
            <a:br>
              <a:rPr lang="en-CA" altLang="en-US" sz="2200"/>
            </a:br>
            <a:endParaRPr lang="en-CA" altLang="en-US" sz="2200"/>
          </a:p>
          <a:p>
            <a:pPr marL="0" indent="0">
              <a:buFont typeface="Wingdings" panose="05000000000000000000" pitchFamily="2" charset="2"/>
              <a:buNone/>
            </a:pPr>
            <a:r>
              <a:rPr lang="en-CA" altLang="en-US" sz="2200"/>
              <a:t>e) binompdf(5,0.25,0) + binompdf(5,0.25,1) + binompdf(5,0.25,2) + binompdf(5,0.25,3) </a:t>
            </a:r>
          </a:p>
          <a:p>
            <a:pPr marL="0" indent="0">
              <a:buFont typeface="Wingdings" panose="05000000000000000000" pitchFamily="2" charset="2"/>
              <a:buNone/>
            </a:pPr>
            <a:r>
              <a:rPr lang="en-CA" altLang="en-US"/>
              <a:t> </a:t>
            </a:r>
          </a:p>
          <a:p>
            <a:pPr marL="0" indent="0">
              <a:buFont typeface="Wingdings" panose="05000000000000000000" pitchFamily="2" charset="2"/>
              <a:buNone/>
            </a:pPr>
            <a:endParaRPr lang="en-CA" altLang="en-US"/>
          </a:p>
          <a:p>
            <a:pPr marL="0" indent="0">
              <a:buFont typeface="Wingdings" panose="05000000000000000000" pitchFamily="2" charset="2"/>
              <a:buNone/>
            </a:pPr>
            <a:endParaRPr lang="en-CA"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A1A2-E2B3-6F18-2EE6-C23467C56954}"/>
              </a:ext>
            </a:extLst>
          </p:cNvPr>
          <p:cNvSpPr>
            <a:spLocks noGrp="1"/>
          </p:cNvSpPr>
          <p:nvPr>
            <p:ph type="title"/>
          </p:nvPr>
        </p:nvSpPr>
        <p:spPr>
          <a:xfrm>
            <a:off x="1571625" y="85725"/>
            <a:ext cx="9144000" cy="1222375"/>
          </a:xfrm>
        </p:spPr>
        <p:txBody>
          <a:bodyPr>
            <a:noAutofit/>
          </a:bodyPr>
          <a:lstStyle/>
          <a:p>
            <a:pPr>
              <a:defRPr/>
            </a:pPr>
            <a:r>
              <a:rPr lang="en-US" sz="2000" b="1" dirty="0"/>
              <a:t>Ex: Government data reveal that approximately 65% of all divorce cases cite incompatibility as the underlying cause.  Let “X” be the number of divorce cases that cite incompatibility.  </a:t>
            </a:r>
            <a:endParaRPr lang="en-CA" sz="2000" b="1" dirty="0"/>
          </a:p>
        </p:txBody>
      </p:sp>
      <p:sp>
        <p:nvSpPr>
          <p:cNvPr id="61443" name="Content Placeholder 2">
            <a:extLst>
              <a:ext uri="{FF2B5EF4-FFF2-40B4-BE49-F238E27FC236}">
                <a16:creationId xmlns:a16="http://schemas.microsoft.com/office/drawing/2014/main" id="{648017C6-0714-B88E-FE9A-F9202C03B36E}"/>
              </a:ext>
            </a:extLst>
          </p:cNvPr>
          <p:cNvSpPr>
            <a:spLocks noGrp="1"/>
          </p:cNvSpPr>
          <p:nvPr>
            <p:ph sz="quarter" idx="1"/>
          </p:nvPr>
        </p:nvSpPr>
        <p:spPr>
          <a:xfrm>
            <a:off x="1744663" y="1443038"/>
            <a:ext cx="8308975" cy="4873625"/>
          </a:xfrm>
        </p:spPr>
        <p:txBody>
          <a:bodyPr/>
          <a:lstStyle/>
          <a:p>
            <a:pPr>
              <a:buFont typeface="Wingdings" panose="05000000000000000000" pitchFamily="2" charset="2"/>
              <a:buNone/>
            </a:pPr>
            <a:r>
              <a:rPr lang="en-US" altLang="en-US" sz="2200"/>
              <a:t>A) You randomly select divorce cases to study.  How many cases would you expect to see until you see one that cites incompatibility as the cause?</a:t>
            </a:r>
          </a:p>
          <a:p>
            <a:pPr>
              <a:buFont typeface="Wingdings" panose="05000000000000000000" pitchFamily="2" charset="2"/>
              <a:buNone/>
            </a:pPr>
            <a:endParaRPr lang="en-CA" altLang="en-US" sz="2200"/>
          </a:p>
          <a:p>
            <a:pPr>
              <a:buFont typeface="Wingdings" panose="05000000000000000000" pitchFamily="2" charset="2"/>
              <a:buNone/>
            </a:pPr>
            <a:r>
              <a:rPr lang="en-US" altLang="en-US" sz="2200"/>
              <a:t>B) What is the probability that it takes more than 4 cases to find one that cites incompatibility?</a:t>
            </a:r>
          </a:p>
          <a:p>
            <a:pPr>
              <a:buFont typeface="Wingdings" panose="05000000000000000000" pitchFamily="2" charset="2"/>
              <a:buNone/>
            </a:pPr>
            <a:endParaRPr lang="en-US" altLang="en-US" sz="2200"/>
          </a:p>
          <a:p>
            <a:pPr>
              <a:buFont typeface="Wingdings" panose="05000000000000000000" pitchFamily="2" charset="2"/>
              <a:buNone/>
            </a:pPr>
            <a:r>
              <a:rPr lang="en-US" altLang="en-US" sz="2200"/>
              <a:t>C) Construct a </a:t>
            </a:r>
            <a:r>
              <a:rPr lang="en-US" altLang="en-US" sz="2200" b="1" i="1"/>
              <a:t>probability distribution table</a:t>
            </a:r>
            <a:r>
              <a:rPr lang="en-US" altLang="en-US" sz="2200"/>
              <a:t> (up to </a:t>
            </a:r>
            <a:r>
              <a:rPr lang="en-US" altLang="en-US" sz="2200" i="1"/>
              <a:t>n</a:t>
            </a:r>
            <a:r>
              <a:rPr lang="en-US" altLang="en-US" sz="2200"/>
              <a:t> = 5) for the number of cases examined until you find one that cites incompatibility.</a:t>
            </a:r>
          </a:p>
          <a:p>
            <a:pPr>
              <a:buFont typeface="Wingdings" panose="05000000000000000000" pitchFamily="2" charset="2"/>
              <a:buNone/>
            </a:pPr>
            <a:endParaRPr lang="en-US" altLang="en-US" sz="2200"/>
          </a:p>
          <a:p>
            <a:pPr>
              <a:buFont typeface="Wingdings" panose="05000000000000000000" pitchFamily="2" charset="2"/>
              <a:buNone/>
            </a:pPr>
            <a:r>
              <a:rPr lang="en-US" altLang="en-US" sz="2200"/>
              <a:t>D) Sketch a probability histogram </a:t>
            </a:r>
            <a:r>
              <a:rPr lang="en-US" altLang="en-US" sz="2200" b="1"/>
              <a:t>(PDF) </a:t>
            </a:r>
            <a:r>
              <a:rPr lang="en-US" altLang="en-US" sz="2200"/>
              <a:t>(out to </a:t>
            </a:r>
            <a:r>
              <a:rPr lang="en-US" altLang="en-US" sz="2200" i="1"/>
              <a:t>n</a:t>
            </a:r>
            <a:r>
              <a:rPr lang="en-US" altLang="en-US" sz="2200"/>
              <a:t> = 5) for your table in Question “C”.</a:t>
            </a:r>
            <a:endParaRPr lang="en-CA" altLang="en-US" sz="220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a:extLst>
              <a:ext uri="{FF2B5EF4-FFF2-40B4-BE49-F238E27FC236}">
                <a16:creationId xmlns:a16="http://schemas.microsoft.com/office/drawing/2014/main" id="{33FFDF2B-08F7-09A3-84A9-F2775054B054}"/>
              </a:ext>
            </a:extLst>
          </p:cNvPr>
          <p:cNvSpPr>
            <a:spLocks noGrp="1"/>
          </p:cNvSpPr>
          <p:nvPr>
            <p:ph sz="quarter" idx="1"/>
          </p:nvPr>
        </p:nvSpPr>
        <p:spPr>
          <a:xfrm>
            <a:off x="1681163" y="417513"/>
            <a:ext cx="8686800" cy="1079500"/>
          </a:xfrm>
        </p:spPr>
        <p:txBody>
          <a:bodyPr/>
          <a:lstStyle/>
          <a:p>
            <a:pPr>
              <a:buFont typeface="Wingdings" panose="05000000000000000000" pitchFamily="2" charset="2"/>
              <a:buNone/>
            </a:pPr>
            <a:r>
              <a:rPr lang="en-CA" altLang="en-US"/>
              <a:t>a) </a:t>
            </a:r>
          </a:p>
        </p:txBody>
      </p:sp>
      <p:graphicFrame>
        <p:nvGraphicFramePr>
          <p:cNvPr id="5" name="Object 2">
            <a:extLst>
              <a:ext uri="{FF2B5EF4-FFF2-40B4-BE49-F238E27FC236}">
                <a16:creationId xmlns:a16="http://schemas.microsoft.com/office/drawing/2014/main" id="{20286AA8-23AF-3981-410B-D5B143157109}"/>
              </a:ext>
            </a:extLst>
          </p:cNvPr>
          <p:cNvGraphicFramePr>
            <a:graphicFrameLocks noChangeAspect="1"/>
          </p:cNvGraphicFramePr>
          <p:nvPr/>
        </p:nvGraphicFramePr>
        <p:xfrm>
          <a:off x="2130425" y="252413"/>
          <a:ext cx="2239963" cy="985837"/>
        </p:xfrm>
        <a:graphic>
          <a:graphicData uri="http://schemas.openxmlformats.org/presentationml/2006/ole">
            <mc:AlternateContent xmlns:mc="http://schemas.openxmlformats.org/markup-compatibility/2006">
              <mc:Choice xmlns:v="urn:schemas-microsoft-com:vml" Requires="v">
                <p:oleObj name="Equation" r:id="rId4" imgW="952087" imgH="418918" progId="Equation.DSMT4">
                  <p:embed/>
                </p:oleObj>
              </mc:Choice>
              <mc:Fallback>
                <p:oleObj name="Equation" r:id="rId4" imgW="952087" imgH="418918" progId="Equation.DSMT4">
                  <p:embed/>
                  <p:pic>
                    <p:nvPicPr>
                      <p:cNvPr id="5" name="Object 2">
                        <a:extLst>
                          <a:ext uri="{FF2B5EF4-FFF2-40B4-BE49-F238E27FC236}">
                            <a16:creationId xmlns:a16="http://schemas.microsoft.com/office/drawing/2014/main" id="{20286AA8-23AF-3981-410B-D5B143157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25" y="252413"/>
                        <a:ext cx="2239963" cy="98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3">
            <a:extLst>
              <a:ext uri="{FF2B5EF4-FFF2-40B4-BE49-F238E27FC236}">
                <a16:creationId xmlns:a16="http://schemas.microsoft.com/office/drawing/2014/main" id="{8477F725-DFD2-18DE-8712-C91787FA411F}"/>
              </a:ext>
            </a:extLst>
          </p:cNvPr>
          <p:cNvGraphicFramePr>
            <a:graphicFrameLocks noChangeAspect="1"/>
          </p:cNvGraphicFramePr>
          <p:nvPr/>
        </p:nvGraphicFramePr>
        <p:xfrm>
          <a:off x="4505325" y="261938"/>
          <a:ext cx="1074738" cy="923925"/>
        </p:xfrm>
        <a:graphic>
          <a:graphicData uri="http://schemas.openxmlformats.org/presentationml/2006/ole">
            <mc:AlternateContent xmlns:mc="http://schemas.openxmlformats.org/markup-compatibility/2006">
              <mc:Choice xmlns:v="urn:schemas-microsoft-com:vml" Requires="v">
                <p:oleObj name="Equation" r:id="rId6" imgW="457002" imgH="393529" progId="Equation.DSMT4">
                  <p:embed/>
                </p:oleObj>
              </mc:Choice>
              <mc:Fallback>
                <p:oleObj name="Equation" r:id="rId6" imgW="457002" imgH="393529" progId="Equation.DSMT4">
                  <p:embed/>
                  <p:pic>
                    <p:nvPicPr>
                      <p:cNvPr id="6" name="Object 3">
                        <a:extLst>
                          <a:ext uri="{FF2B5EF4-FFF2-40B4-BE49-F238E27FC236}">
                            <a16:creationId xmlns:a16="http://schemas.microsoft.com/office/drawing/2014/main" id="{8477F725-DFD2-18DE-8712-C91787FA41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325" y="261938"/>
                        <a:ext cx="1074738"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83F66BC1-F75F-DB75-8F9D-BBC7309B33B4}"/>
              </a:ext>
            </a:extLst>
          </p:cNvPr>
          <p:cNvGraphicFramePr>
            <a:graphicFrameLocks noChangeAspect="1"/>
          </p:cNvGraphicFramePr>
          <p:nvPr/>
        </p:nvGraphicFramePr>
        <p:xfrm>
          <a:off x="5632450" y="555625"/>
          <a:ext cx="985838" cy="417513"/>
        </p:xfrm>
        <a:graphic>
          <a:graphicData uri="http://schemas.openxmlformats.org/presentationml/2006/ole">
            <mc:AlternateContent xmlns:mc="http://schemas.openxmlformats.org/markup-compatibility/2006">
              <mc:Choice xmlns:v="urn:schemas-microsoft-com:vml" Requires="v">
                <p:oleObj name="Equation" r:id="rId8" imgW="418918" imgH="177723" progId="Equation.DSMT4">
                  <p:embed/>
                </p:oleObj>
              </mc:Choice>
              <mc:Fallback>
                <p:oleObj name="Equation" r:id="rId8" imgW="418918" imgH="177723" progId="Equation.DSMT4">
                  <p:embed/>
                  <p:pic>
                    <p:nvPicPr>
                      <p:cNvPr id="7" name="Object 4">
                        <a:extLst>
                          <a:ext uri="{FF2B5EF4-FFF2-40B4-BE49-F238E27FC236}">
                            <a16:creationId xmlns:a16="http://schemas.microsoft.com/office/drawing/2014/main" id="{83F66BC1-F75F-DB75-8F9D-BBC7309B33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2450" y="555625"/>
                        <a:ext cx="985838"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3">
            <a:extLst>
              <a:ext uri="{FF2B5EF4-FFF2-40B4-BE49-F238E27FC236}">
                <a16:creationId xmlns:a16="http://schemas.microsoft.com/office/drawing/2014/main" id="{831F7CF5-D58C-B10C-20E9-4CE5370E5520}"/>
              </a:ext>
            </a:extLst>
          </p:cNvPr>
          <p:cNvSpPr txBox="1">
            <a:spLocks noChangeArrowheads="1"/>
          </p:cNvSpPr>
          <p:nvPr/>
        </p:nvSpPr>
        <p:spPr bwMode="auto">
          <a:xfrm>
            <a:off x="1946275" y="1257300"/>
            <a:ext cx="8121650" cy="646113"/>
          </a:xfrm>
          <a:prstGeom prst="rect">
            <a:avLst/>
          </a:prstGeom>
          <a:noFill/>
          <a:ln w="9525">
            <a:noFill/>
            <a:miter lim="800000"/>
            <a:headEnd/>
            <a:tailEnd/>
          </a:ln>
        </p:spPr>
        <p:txBody>
          <a:bodyPr wrap="none">
            <a:spAutoFit/>
          </a:bodyPr>
          <a:lstStyle/>
          <a:p>
            <a:pPr eaLnBrk="1" hangingPunct="1">
              <a:defRPr/>
            </a:pPr>
            <a:r>
              <a:rPr lang="en-CA" b="1" dirty="0">
                <a:solidFill>
                  <a:srgbClr val="FF0000"/>
                </a:solidFill>
                <a:latin typeface="+mj-lt"/>
                <a:cs typeface="Arial" charset="0"/>
              </a:rPr>
              <a:t>(Note: “Between 1 and 2”  is correct and acceptable, but an integer</a:t>
            </a:r>
            <a:br>
              <a:rPr lang="en-CA" b="1" dirty="0">
                <a:solidFill>
                  <a:srgbClr val="FF0000"/>
                </a:solidFill>
                <a:latin typeface="+mj-lt"/>
                <a:cs typeface="Arial" charset="0"/>
              </a:rPr>
            </a:br>
            <a:r>
              <a:rPr lang="en-CA" b="1" dirty="0">
                <a:solidFill>
                  <a:srgbClr val="FF0000"/>
                </a:solidFill>
                <a:latin typeface="+mj-lt"/>
                <a:cs typeface="Arial" charset="0"/>
              </a:rPr>
              <a:t>is not correct)</a:t>
            </a:r>
          </a:p>
        </p:txBody>
      </p:sp>
      <p:sp>
        <p:nvSpPr>
          <p:cNvPr id="9" name="Content Placeholder 2">
            <a:extLst>
              <a:ext uri="{FF2B5EF4-FFF2-40B4-BE49-F238E27FC236}">
                <a16:creationId xmlns:a16="http://schemas.microsoft.com/office/drawing/2014/main" id="{32A9A107-2B43-25EC-BC6C-832A2E1A592F}"/>
              </a:ext>
            </a:extLst>
          </p:cNvPr>
          <p:cNvSpPr txBox="1">
            <a:spLocks/>
          </p:cNvSpPr>
          <p:nvPr/>
        </p:nvSpPr>
        <p:spPr bwMode="auto">
          <a:xfrm>
            <a:off x="1635125" y="1989138"/>
            <a:ext cx="8686800" cy="107950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400" dirty="0">
                <a:latin typeface="+mn-lt"/>
                <a:cs typeface="+mn-cs"/>
              </a:rPr>
              <a:t>b) </a:t>
            </a:r>
          </a:p>
        </p:txBody>
      </p:sp>
      <p:graphicFrame>
        <p:nvGraphicFramePr>
          <p:cNvPr id="10" name="Object 5">
            <a:extLst>
              <a:ext uri="{FF2B5EF4-FFF2-40B4-BE49-F238E27FC236}">
                <a16:creationId xmlns:a16="http://schemas.microsoft.com/office/drawing/2014/main" id="{260E1875-C025-29E0-DA5F-492C2597527D}"/>
              </a:ext>
            </a:extLst>
          </p:cNvPr>
          <p:cNvGraphicFramePr>
            <a:graphicFrameLocks noChangeAspect="1"/>
          </p:cNvGraphicFramePr>
          <p:nvPr/>
        </p:nvGraphicFramePr>
        <p:xfrm>
          <a:off x="2108200" y="1970088"/>
          <a:ext cx="1492250" cy="533400"/>
        </p:xfrm>
        <a:graphic>
          <a:graphicData uri="http://schemas.openxmlformats.org/presentationml/2006/ole">
            <mc:AlternateContent xmlns:mc="http://schemas.openxmlformats.org/markup-compatibility/2006">
              <mc:Choice xmlns:v="urn:schemas-microsoft-com:vml" Requires="v">
                <p:oleObj name="Equation" r:id="rId10" imgW="710891" imgH="253890" progId="Equation.DSMT4">
                  <p:embed/>
                </p:oleObj>
              </mc:Choice>
              <mc:Fallback>
                <p:oleObj name="Equation" r:id="rId10" imgW="710891" imgH="253890" progId="Equation.DSMT4">
                  <p:embed/>
                  <p:pic>
                    <p:nvPicPr>
                      <p:cNvPr id="10" name="Object 5">
                        <a:extLst>
                          <a:ext uri="{FF2B5EF4-FFF2-40B4-BE49-F238E27FC236}">
                            <a16:creationId xmlns:a16="http://schemas.microsoft.com/office/drawing/2014/main" id="{260E1875-C025-29E0-DA5F-492C259752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8200" y="1970088"/>
                        <a:ext cx="149225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6">
            <a:extLst>
              <a:ext uri="{FF2B5EF4-FFF2-40B4-BE49-F238E27FC236}">
                <a16:creationId xmlns:a16="http://schemas.microsoft.com/office/drawing/2014/main" id="{00053D98-0A85-CAF6-1AD1-243612E500A4}"/>
              </a:ext>
            </a:extLst>
          </p:cNvPr>
          <p:cNvGraphicFramePr>
            <a:graphicFrameLocks noChangeAspect="1"/>
          </p:cNvGraphicFramePr>
          <p:nvPr/>
        </p:nvGraphicFramePr>
        <p:xfrm>
          <a:off x="3633788" y="1936750"/>
          <a:ext cx="1039812" cy="585788"/>
        </p:xfrm>
        <a:graphic>
          <a:graphicData uri="http://schemas.openxmlformats.org/presentationml/2006/ole">
            <mc:AlternateContent xmlns:mc="http://schemas.openxmlformats.org/markup-compatibility/2006">
              <mc:Choice xmlns:v="urn:schemas-microsoft-com:vml" Requires="v">
                <p:oleObj name="Equation" r:id="rId12" imgW="495085" imgH="279279" progId="Equation.DSMT4">
                  <p:embed/>
                </p:oleObj>
              </mc:Choice>
              <mc:Fallback>
                <p:oleObj name="Equation" r:id="rId12" imgW="495085" imgH="279279" progId="Equation.DSMT4">
                  <p:embed/>
                  <p:pic>
                    <p:nvPicPr>
                      <p:cNvPr id="11" name="Object 6">
                        <a:extLst>
                          <a:ext uri="{FF2B5EF4-FFF2-40B4-BE49-F238E27FC236}">
                            <a16:creationId xmlns:a16="http://schemas.microsoft.com/office/drawing/2014/main" id="{00053D98-0A85-CAF6-1AD1-243612E500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3788" y="1936750"/>
                        <a:ext cx="1039812"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7">
            <a:extLst>
              <a:ext uri="{FF2B5EF4-FFF2-40B4-BE49-F238E27FC236}">
                <a16:creationId xmlns:a16="http://schemas.microsoft.com/office/drawing/2014/main" id="{553C67EC-44F3-62BA-4DBA-DCC60D43BFC7}"/>
              </a:ext>
            </a:extLst>
          </p:cNvPr>
          <p:cNvGraphicFramePr>
            <a:graphicFrameLocks noChangeAspect="1"/>
          </p:cNvGraphicFramePr>
          <p:nvPr/>
        </p:nvGraphicFramePr>
        <p:xfrm>
          <a:off x="4597400" y="1951038"/>
          <a:ext cx="1252538" cy="585787"/>
        </p:xfrm>
        <a:graphic>
          <a:graphicData uri="http://schemas.openxmlformats.org/presentationml/2006/ole">
            <mc:AlternateContent xmlns:mc="http://schemas.openxmlformats.org/markup-compatibility/2006">
              <mc:Choice xmlns:v="urn:schemas-microsoft-com:vml" Requires="v">
                <p:oleObj name="Equation" r:id="rId14" imgW="596900" imgH="279400" progId="Equation.DSMT4">
                  <p:embed/>
                </p:oleObj>
              </mc:Choice>
              <mc:Fallback>
                <p:oleObj name="Equation" r:id="rId14" imgW="596900" imgH="279400" progId="Equation.DSMT4">
                  <p:embed/>
                  <p:pic>
                    <p:nvPicPr>
                      <p:cNvPr id="12" name="Object 7">
                        <a:extLst>
                          <a:ext uri="{FF2B5EF4-FFF2-40B4-BE49-F238E27FC236}">
                            <a16:creationId xmlns:a16="http://schemas.microsoft.com/office/drawing/2014/main" id="{553C67EC-44F3-62BA-4DBA-DCC60D43BFC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7400" y="1951038"/>
                        <a:ext cx="1252538"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8">
            <a:extLst>
              <a:ext uri="{FF2B5EF4-FFF2-40B4-BE49-F238E27FC236}">
                <a16:creationId xmlns:a16="http://schemas.microsoft.com/office/drawing/2014/main" id="{F9547E7C-BDB1-DA4E-0215-FD689936A8C3}"/>
              </a:ext>
            </a:extLst>
          </p:cNvPr>
          <p:cNvGraphicFramePr>
            <a:graphicFrameLocks noChangeAspect="1"/>
          </p:cNvGraphicFramePr>
          <p:nvPr/>
        </p:nvGraphicFramePr>
        <p:xfrm>
          <a:off x="5807075" y="2065338"/>
          <a:ext cx="1165225" cy="406400"/>
        </p:xfrm>
        <a:graphic>
          <a:graphicData uri="http://schemas.openxmlformats.org/presentationml/2006/ole">
            <mc:AlternateContent xmlns:mc="http://schemas.openxmlformats.org/markup-compatibility/2006">
              <mc:Choice xmlns:v="urn:schemas-microsoft-com:vml" Requires="v">
                <p:oleObj name="Equation" r:id="rId16" imgW="507780" imgH="177723" progId="Equation.DSMT4">
                  <p:embed/>
                </p:oleObj>
              </mc:Choice>
              <mc:Fallback>
                <p:oleObj name="Equation" r:id="rId16" imgW="507780" imgH="177723" progId="Equation.DSMT4">
                  <p:embed/>
                  <p:pic>
                    <p:nvPicPr>
                      <p:cNvPr id="13" name="Object 8">
                        <a:extLst>
                          <a:ext uri="{FF2B5EF4-FFF2-40B4-BE49-F238E27FC236}">
                            <a16:creationId xmlns:a16="http://schemas.microsoft.com/office/drawing/2014/main" id="{F9547E7C-BDB1-DA4E-0215-FD689936A8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07075" y="2065338"/>
                        <a:ext cx="11652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9">
            <a:extLst>
              <a:ext uri="{FF2B5EF4-FFF2-40B4-BE49-F238E27FC236}">
                <a16:creationId xmlns:a16="http://schemas.microsoft.com/office/drawing/2014/main" id="{95DDC33F-5FAB-A3DA-A0E4-2D77582A58E4}"/>
              </a:ext>
            </a:extLst>
          </p:cNvPr>
          <p:cNvGraphicFramePr>
            <a:graphicFrameLocks noChangeAspect="1"/>
          </p:cNvGraphicFramePr>
          <p:nvPr/>
        </p:nvGraphicFramePr>
        <p:xfrm>
          <a:off x="3302000" y="2544763"/>
          <a:ext cx="3227388" cy="533400"/>
        </p:xfrm>
        <a:graphic>
          <a:graphicData uri="http://schemas.openxmlformats.org/presentationml/2006/ole">
            <mc:AlternateContent xmlns:mc="http://schemas.openxmlformats.org/markup-compatibility/2006">
              <mc:Choice xmlns:v="urn:schemas-microsoft-com:vml" Requires="v">
                <p:oleObj name="Equation" r:id="rId18" imgW="1536033" imgH="253890" progId="Equation.DSMT4">
                  <p:embed/>
                </p:oleObj>
              </mc:Choice>
              <mc:Fallback>
                <p:oleObj name="Equation" r:id="rId18" imgW="1536033" imgH="253890" progId="Equation.DSMT4">
                  <p:embed/>
                  <p:pic>
                    <p:nvPicPr>
                      <p:cNvPr id="14" name="Object 9">
                        <a:extLst>
                          <a:ext uri="{FF2B5EF4-FFF2-40B4-BE49-F238E27FC236}">
                            <a16:creationId xmlns:a16="http://schemas.microsoft.com/office/drawing/2014/main" id="{95DDC33F-5FAB-A3DA-A0E4-2D77582A58E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02000" y="2544763"/>
                        <a:ext cx="32273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0">
            <a:extLst>
              <a:ext uri="{FF2B5EF4-FFF2-40B4-BE49-F238E27FC236}">
                <a16:creationId xmlns:a16="http://schemas.microsoft.com/office/drawing/2014/main" id="{9DA5441A-6361-9F36-3E2B-0E8D64415AE1}"/>
              </a:ext>
            </a:extLst>
          </p:cNvPr>
          <p:cNvGraphicFramePr>
            <a:graphicFrameLocks noChangeAspect="1"/>
          </p:cNvGraphicFramePr>
          <p:nvPr/>
        </p:nvGraphicFramePr>
        <p:xfrm>
          <a:off x="3328988" y="3149600"/>
          <a:ext cx="2239962" cy="373063"/>
        </p:xfrm>
        <a:graphic>
          <a:graphicData uri="http://schemas.openxmlformats.org/presentationml/2006/ole">
            <mc:AlternateContent xmlns:mc="http://schemas.openxmlformats.org/markup-compatibility/2006">
              <mc:Choice xmlns:v="urn:schemas-microsoft-com:vml" Requires="v">
                <p:oleObj name="Equation" r:id="rId20" imgW="1066337" imgH="177723" progId="Equation.DSMT4">
                  <p:embed/>
                </p:oleObj>
              </mc:Choice>
              <mc:Fallback>
                <p:oleObj name="Equation" r:id="rId20" imgW="1066337" imgH="177723" progId="Equation.DSMT4">
                  <p:embed/>
                  <p:pic>
                    <p:nvPicPr>
                      <p:cNvPr id="15" name="Object 10">
                        <a:extLst>
                          <a:ext uri="{FF2B5EF4-FFF2-40B4-BE49-F238E27FC236}">
                            <a16:creationId xmlns:a16="http://schemas.microsoft.com/office/drawing/2014/main" id="{9DA5441A-6361-9F36-3E2B-0E8D64415AE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28988" y="3149600"/>
                        <a:ext cx="2239962"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1">
            <a:extLst>
              <a:ext uri="{FF2B5EF4-FFF2-40B4-BE49-F238E27FC236}">
                <a16:creationId xmlns:a16="http://schemas.microsoft.com/office/drawing/2014/main" id="{180D372E-66A9-B231-A096-7759056C33A8}"/>
              </a:ext>
            </a:extLst>
          </p:cNvPr>
          <p:cNvGraphicFramePr>
            <a:graphicFrameLocks noChangeAspect="1"/>
          </p:cNvGraphicFramePr>
          <p:nvPr/>
        </p:nvGraphicFramePr>
        <p:xfrm>
          <a:off x="5581650" y="3074988"/>
          <a:ext cx="1285875" cy="449262"/>
        </p:xfrm>
        <a:graphic>
          <a:graphicData uri="http://schemas.openxmlformats.org/presentationml/2006/ole">
            <mc:AlternateContent xmlns:mc="http://schemas.openxmlformats.org/markup-compatibility/2006">
              <mc:Choice xmlns:v="urn:schemas-microsoft-com:vml" Requires="v">
                <p:oleObj name="Equation" r:id="rId22" imgW="507780" imgH="177723" progId="Equation.DSMT4">
                  <p:embed/>
                </p:oleObj>
              </mc:Choice>
              <mc:Fallback>
                <p:oleObj name="Equation" r:id="rId22" imgW="507780" imgH="177723" progId="Equation.DSMT4">
                  <p:embed/>
                  <p:pic>
                    <p:nvPicPr>
                      <p:cNvPr id="16" name="Object 11">
                        <a:extLst>
                          <a:ext uri="{FF2B5EF4-FFF2-40B4-BE49-F238E27FC236}">
                            <a16:creationId xmlns:a16="http://schemas.microsoft.com/office/drawing/2014/main" id="{180D372E-66A9-B231-A096-7759056C33A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81650" y="3074988"/>
                        <a:ext cx="1285875"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Content Placeholder 2">
            <a:extLst>
              <a:ext uri="{FF2B5EF4-FFF2-40B4-BE49-F238E27FC236}">
                <a16:creationId xmlns:a16="http://schemas.microsoft.com/office/drawing/2014/main" id="{B37EAF67-2395-54E1-DB6F-B8F37A47C18C}"/>
              </a:ext>
            </a:extLst>
          </p:cNvPr>
          <p:cNvSpPr txBox="1">
            <a:spLocks/>
          </p:cNvSpPr>
          <p:nvPr/>
        </p:nvSpPr>
        <p:spPr bwMode="auto">
          <a:xfrm>
            <a:off x="7745413" y="1873250"/>
            <a:ext cx="588962" cy="107950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400" dirty="0">
                <a:latin typeface="+mn-lt"/>
                <a:cs typeface="+mn-cs"/>
              </a:rPr>
              <a:t>c) </a:t>
            </a:r>
          </a:p>
        </p:txBody>
      </p:sp>
      <p:graphicFrame>
        <p:nvGraphicFramePr>
          <p:cNvPr id="18" name="Object 12">
            <a:extLst>
              <a:ext uri="{FF2B5EF4-FFF2-40B4-BE49-F238E27FC236}">
                <a16:creationId xmlns:a16="http://schemas.microsoft.com/office/drawing/2014/main" id="{56AF8F05-F00A-6947-D83E-8D5762724AC5}"/>
              </a:ext>
            </a:extLst>
          </p:cNvPr>
          <p:cNvGraphicFramePr>
            <a:graphicFrameLocks noChangeAspect="1"/>
          </p:cNvGraphicFramePr>
          <p:nvPr/>
        </p:nvGraphicFramePr>
        <p:xfrm>
          <a:off x="8316913" y="1798638"/>
          <a:ext cx="1768475" cy="3111500"/>
        </p:xfrm>
        <a:graphic>
          <a:graphicData uri="http://schemas.openxmlformats.org/presentationml/2006/ole">
            <mc:AlternateContent xmlns:mc="http://schemas.openxmlformats.org/markup-compatibility/2006">
              <mc:Choice xmlns:v="urn:schemas-microsoft-com:vml" Requires="v">
                <p:oleObj name="Equation" r:id="rId23" imgW="838200" imgH="1473200" progId="Equation.DSMT4">
                  <p:embed/>
                </p:oleObj>
              </mc:Choice>
              <mc:Fallback>
                <p:oleObj name="Equation" r:id="rId23" imgW="838200" imgH="1473200" progId="Equation.DSMT4">
                  <p:embed/>
                  <p:pic>
                    <p:nvPicPr>
                      <p:cNvPr id="18" name="Object 12">
                        <a:extLst>
                          <a:ext uri="{FF2B5EF4-FFF2-40B4-BE49-F238E27FC236}">
                            <a16:creationId xmlns:a16="http://schemas.microsoft.com/office/drawing/2014/main" id="{56AF8F05-F00A-6947-D83E-8D5762724AC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16913" y="1798638"/>
                        <a:ext cx="1768475" cy="311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33" name="Picture 13">
            <a:extLst>
              <a:ext uri="{FF2B5EF4-FFF2-40B4-BE49-F238E27FC236}">
                <a16:creationId xmlns:a16="http://schemas.microsoft.com/office/drawing/2014/main" id="{83D90FAB-BE19-C6B0-CBCD-E5F9225E6AF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19325" y="3875088"/>
            <a:ext cx="3971925"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a:extLst>
              <a:ext uri="{FF2B5EF4-FFF2-40B4-BE49-F238E27FC236}">
                <a16:creationId xmlns:a16="http://schemas.microsoft.com/office/drawing/2014/main" id="{F8FA3665-0A4A-E55A-9393-81E31C91F463}"/>
              </a:ext>
            </a:extLst>
          </p:cNvPr>
          <p:cNvSpPr txBox="1">
            <a:spLocks/>
          </p:cNvSpPr>
          <p:nvPr/>
        </p:nvSpPr>
        <p:spPr bwMode="auto">
          <a:xfrm>
            <a:off x="1724025" y="3733800"/>
            <a:ext cx="2133600" cy="1079500"/>
          </a:xfrm>
          <a:prstGeom prst="rect">
            <a:avLst/>
          </a:prstGeom>
          <a:noFill/>
          <a:ln w="9525">
            <a:noFill/>
            <a:miter lim="800000"/>
            <a:headEnd/>
            <a:tailEnd/>
          </a:ln>
        </p:spPr>
        <p:txBody>
          <a:bodyPr/>
          <a:lstStyle/>
          <a:p>
            <a:pPr marL="273050" indent="-273050">
              <a:spcBef>
                <a:spcPts val="600"/>
              </a:spcBef>
              <a:buClr>
                <a:schemeClr val="accent1"/>
              </a:buClr>
              <a:buSzPct val="70000"/>
              <a:defRPr/>
            </a:pPr>
            <a:r>
              <a:rPr lang="en-CA" sz="2400" dirty="0">
                <a:latin typeface="+mn-lt"/>
                <a:cs typeface="+mn-cs"/>
              </a:rPr>
              <a:t>d)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30733"/>
                                        </p:tgtEl>
                                        <p:attrNameLst>
                                          <p:attrName>style.visibility</p:attrName>
                                        </p:attrNameLst>
                                      </p:cBhvr>
                                      <p:to>
                                        <p:strVal val="visible"/>
                                      </p:to>
                                    </p:set>
                                    <p:animEffect transition="in" filter="blinds(horizontal)">
                                      <p:cBhvr>
                                        <p:cTn id="67"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a:extLst>
              <a:ext uri="{FF2B5EF4-FFF2-40B4-BE49-F238E27FC236}">
                <a16:creationId xmlns:a16="http://schemas.microsoft.com/office/drawing/2014/main" id="{AD595D99-0940-283E-6F27-211D3B26BE59}"/>
              </a:ext>
            </a:extLst>
          </p:cNvPr>
          <p:cNvSpPr>
            <a:spLocks noGrp="1"/>
          </p:cNvSpPr>
          <p:nvPr>
            <p:ph sz="quarter" idx="1"/>
          </p:nvPr>
        </p:nvSpPr>
        <p:spPr>
          <a:xfrm>
            <a:off x="1765300" y="304800"/>
            <a:ext cx="7467600" cy="4873625"/>
          </a:xfrm>
        </p:spPr>
        <p:txBody>
          <a:bodyPr/>
          <a:lstStyle/>
          <a:p>
            <a:pPr marL="0" indent="0">
              <a:buFont typeface="Wingdings" panose="05000000000000000000" pitchFamily="2" charset="2"/>
              <a:buNone/>
            </a:pPr>
            <a:r>
              <a:rPr lang="en-CA" altLang="en-US"/>
              <a:t>A person has a 15% chance of winning a daily office game.  What is the probability that she first wins on the fifth day? </a:t>
            </a:r>
          </a:p>
          <a:p>
            <a:pPr marL="0" indent="0">
              <a:buFont typeface="Wingdings" panose="05000000000000000000" pitchFamily="2" charset="2"/>
              <a:buNone/>
            </a:pPr>
            <a:endParaRPr lang="en-CA" altLang="en-US"/>
          </a:p>
        </p:txBody>
      </p:sp>
      <p:graphicFrame>
        <p:nvGraphicFramePr>
          <p:cNvPr id="65539" name="Object 3">
            <a:extLst>
              <a:ext uri="{FF2B5EF4-FFF2-40B4-BE49-F238E27FC236}">
                <a16:creationId xmlns:a16="http://schemas.microsoft.com/office/drawing/2014/main" id="{E7439202-A30E-D151-BF08-D6C80FE27ABB}"/>
              </a:ext>
            </a:extLst>
          </p:cNvPr>
          <p:cNvGraphicFramePr>
            <a:graphicFrameLocks noChangeAspect="1"/>
          </p:cNvGraphicFramePr>
          <p:nvPr/>
        </p:nvGraphicFramePr>
        <p:xfrm>
          <a:off x="1847850" y="1700213"/>
          <a:ext cx="3240088" cy="3211512"/>
        </p:xfrm>
        <a:graphic>
          <a:graphicData uri="http://schemas.openxmlformats.org/presentationml/2006/ole">
            <mc:AlternateContent xmlns:mc="http://schemas.openxmlformats.org/markup-compatibility/2006">
              <mc:Choice xmlns:v="urn:schemas-microsoft-com:vml" Requires="v">
                <p:oleObj name="Equation" r:id="rId4" imgW="1435100" imgH="1422400" progId="Equation.DSMT4">
                  <p:embed/>
                </p:oleObj>
              </mc:Choice>
              <mc:Fallback>
                <p:oleObj name="Equation" r:id="rId4" imgW="1435100" imgH="1422400" progId="Equation.DSMT4">
                  <p:embed/>
                  <p:pic>
                    <p:nvPicPr>
                      <p:cNvPr id="65539" name="Object 3">
                        <a:extLst>
                          <a:ext uri="{FF2B5EF4-FFF2-40B4-BE49-F238E27FC236}">
                            <a16:creationId xmlns:a16="http://schemas.microsoft.com/office/drawing/2014/main" id="{E7439202-A30E-D151-BF08-D6C80FE27A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1700213"/>
                        <a:ext cx="3240088"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DDEAB658-5996-5A38-39B2-E6C1C71A2C45}"/>
              </a:ext>
            </a:extLst>
          </p:cNvPr>
          <p:cNvSpPr>
            <a:spLocks noGrp="1"/>
          </p:cNvSpPr>
          <p:nvPr>
            <p:ph sz="quarter" idx="1"/>
          </p:nvPr>
        </p:nvSpPr>
        <p:spPr>
          <a:xfrm>
            <a:off x="1631950" y="173038"/>
            <a:ext cx="8712200" cy="6602412"/>
          </a:xfrm>
        </p:spPr>
        <p:txBody>
          <a:bodyPr anchor="ctr">
            <a:spAutoFit/>
          </a:bodyPr>
          <a:lstStyle/>
          <a:p>
            <a:pPr marL="0" indent="0">
              <a:spcBef>
                <a:spcPct val="0"/>
              </a:spcBef>
              <a:buClrTx/>
              <a:buSzTx/>
              <a:buFont typeface="Wingdings" panose="05000000000000000000" pitchFamily="2" charset="2"/>
              <a:buNone/>
            </a:pPr>
            <a:r>
              <a:rPr lang="en-US" altLang="en-US" sz="2100"/>
              <a:t>Ex:  “</a:t>
            </a:r>
            <a:r>
              <a:rPr lang="en-US" altLang="en-US" sz="2100" i="1"/>
              <a:t>What do you think is the ideal number of children for a family to have?” </a:t>
            </a:r>
            <a:r>
              <a:rPr lang="en-US" altLang="en-US" sz="2100"/>
              <a:t>A survey poll asked this question to 1006 randomly chosen adults.  Almost half (49%) think two children was ideal. Suppose that </a:t>
            </a:r>
            <a:r>
              <a:rPr lang="en-US" altLang="en-US" sz="2100" i="1"/>
              <a:t>p</a:t>
            </a:r>
            <a:r>
              <a:rPr lang="en-US" altLang="en-US" sz="2100"/>
              <a:t> = 0.49 [49% of the population proportion believe that two children was ideal]</a:t>
            </a:r>
            <a:br>
              <a:rPr lang="en-US" altLang="en-US" sz="2100"/>
            </a:br>
            <a:br>
              <a:rPr lang="en-US" altLang="en-US" sz="2200"/>
            </a:br>
            <a:r>
              <a:rPr lang="en-US" altLang="en-US" sz="2200"/>
              <a:t>a) </a:t>
            </a:r>
            <a:r>
              <a:rPr lang="en-US" altLang="en-US" sz="2100"/>
              <a:t>What is the random variable “X”?  Is the distribution of “X” binomial?  Check the four conditions for a binomial setting</a:t>
            </a:r>
          </a:p>
          <a:p>
            <a:pPr marL="0" indent="0">
              <a:spcBef>
                <a:spcPct val="0"/>
              </a:spcBef>
              <a:buClrTx/>
              <a:buSzTx/>
              <a:buFont typeface="Wingdings" panose="05000000000000000000" pitchFamily="2" charset="2"/>
              <a:buNone/>
            </a:pPr>
            <a:r>
              <a:rPr lang="en-US" altLang="en-US" sz="2100"/>
              <a:t>b) Find the mean and standard deviation of X.</a:t>
            </a:r>
          </a:p>
          <a:p>
            <a:pPr marL="0" indent="0">
              <a:spcBef>
                <a:spcPct val="0"/>
              </a:spcBef>
              <a:buClrTx/>
              <a:buSzTx/>
              <a:buFont typeface="Wingdings" panose="05000000000000000000" pitchFamily="2" charset="2"/>
              <a:buNone/>
            </a:pPr>
            <a:r>
              <a:rPr lang="en-US" altLang="en-US" sz="2100"/>
              <a:t>c) Find the probability that X = 493.</a:t>
            </a:r>
          </a:p>
          <a:p>
            <a:pPr marL="0" indent="0">
              <a:spcBef>
                <a:spcPct val="0"/>
              </a:spcBef>
              <a:buClrTx/>
              <a:buSzTx/>
              <a:buFont typeface="Wingdings" panose="05000000000000000000" pitchFamily="2" charset="2"/>
              <a:buNone/>
            </a:pPr>
            <a:r>
              <a:rPr lang="en-US" altLang="en-US" sz="2100"/>
              <a:t>d) Find the probability that X is within two standard deviations of the mean</a:t>
            </a:r>
          </a:p>
          <a:p>
            <a:pPr marL="0" indent="0">
              <a:spcBef>
                <a:spcPct val="0"/>
              </a:spcBef>
              <a:buClrTx/>
              <a:buSzTx/>
              <a:buFont typeface="Wingdings" panose="05000000000000000000" pitchFamily="2" charset="2"/>
              <a:buNone/>
            </a:pPr>
            <a:r>
              <a:rPr lang="en-US" altLang="en-US" sz="2100"/>
              <a:t>e) Describe the distribution of the binomial random variable X.</a:t>
            </a:r>
          </a:p>
          <a:p>
            <a:pPr marL="0" indent="0">
              <a:spcBef>
                <a:spcPct val="0"/>
              </a:spcBef>
              <a:buClrTx/>
              <a:buSzTx/>
              <a:buFont typeface="Wingdings" panose="05000000000000000000" pitchFamily="2" charset="2"/>
              <a:buNone/>
            </a:pPr>
            <a:r>
              <a:rPr lang="en-US" altLang="en-US" sz="2100"/>
              <a:t>f) Can you use a Normal distribution to approximate the binomial distribution?  What conditions must be met?</a:t>
            </a:r>
          </a:p>
          <a:p>
            <a:pPr marL="0" indent="0">
              <a:spcBef>
                <a:spcPct val="0"/>
              </a:spcBef>
              <a:buClrTx/>
              <a:buSzTx/>
              <a:buFont typeface="Wingdings" panose="05000000000000000000" pitchFamily="2" charset="2"/>
              <a:buNone/>
            </a:pPr>
            <a:r>
              <a:rPr lang="en-US" altLang="en-US" sz="2100"/>
              <a:t>g) Use the Normal approximation to find the area between two standard deviations of the mean</a:t>
            </a:r>
          </a:p>
          <a:p>
            <a:pPr marL="0" indent="0">
              <a:spcBef>
                <a:spcPct val="0"/>
              </a:spcBef>
              <a:buClrTx/>
              <a:buSzTx/>
              <a:buFont typeface="Wingdings" panose="05000000000000000000" pitchFamily="2" charset="2"/>
              <a:buNone/>
            </a:pPr>
            <a:r>
              <a:rPr lang="en-US" altLang="en-US" sz="2100"/>
              <a:t>h) The results in Questions “d” and “g” should be extremely close.  </a:t>
            </a:r>
            <a:br>
              <a:rPr lang="en-US" altLang="en-US" sz="2100"/>
            </a:br>
            <a:r>
              <a:rPr lang="en-US" altLang="en-US" sz="2100"/>
              <a:t>Why would this be so? Explain</a:t>
            </a:r>
            <a:endParaRPr lang="en-CA" altLang="en-US" sz="2100"/>
          </a:p>
          <a:p>
            <a:pPr marL="0" indent="0">
              <a:spcBef>
                <a:spcPct val="0"/>
              </a:spcBef>
              <a:buClrTx/>
              <a:buSzTx/>
              <a:buFont typeface="Wingdings" panose="05000000000000000000" pitchFamily="2" charset="2"/>
              <a:buNone/>
            </a:pPr>
            <a:endParaRPr lang="en-US" altLang="en-US" sz="220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4D7586FC-70D1-62F8-692E-EC35CC74E3F4}"/>
              </a:ext>
            </a:extLst>
          </p:cNvPr>
          <p:cNvSpPr>
            <a:spLocks noGrp="1"/>
          </p:cNvSpPr>
          <p:nvPr>
            <p:ph sz="quarter" idx="1"/>
          </p:nvPr>
        </p:nvSpPr>
        <p:spPr>
          <a:xfrm>
            <a:off x="1703388" y="260350"/>
            <a:ext cx="8496300" cy="6213475"/>
          </a:xfrm>
        </p:spPr>
        <p:txBody>
          <a:bodyPr/>
          <a:lstStyle/>
          <a:p>
            <a:pPr>
              <a:buFont typeface="Wingdings" panose="05000000000000000000" pitchFamily="2" charset="2"/>
              <a:buNone/>
            </a:pPr>
            <a:r>
              <a:rPr lang="en-CA" altLang="en-US" sz="2000">
                <a:solidFill>
                  <a:srgbClr val="FF0000"/>
                </a:solidFill>
              </a:rPr>
              <a:t>a)There are two outcomes: Thinking who children is ideal (success) and not thinking two children is ideal (Failure).  The probability of success (0.49) is the same for each trial.  The trials are independent, and there is a fixed number of trials (1006)</a:t>
            </a:r>
          </a:p>
          <a:p>
            <a:pPr>
              <a:buFont typeface="Wingdings" panose="05000000000000000000" pitchFamily="2" charset="2"/>
              <a:buNone/>
            </a:pPr>
            <a:r>
              <a:rPr lang="en-CA" altLang="en-US" sz="2100"/>
              <a:t>b) </a:t>
            </a:r>
          </a:p>
          <a:p>
            <a:pPr>
              <a:buFont typeface="Wingdings" panose="05000000000000000000" pitchFamily="2" charset="2"/>
              <a:buNone/>
            </a:pPr>
            <a:endParaRPr lang="en-CA" altLang="en-US" sz="2100"/>
          </a:p>
          <a:p>
            <a:pPr>
              <a:buFont typeface="Wingdings" panose="05000000000000000000" pitchFamily="2" charset="2"/>
              <a:buNone/>
            </a:pPr>
            <a:endParaRPr lang="en-CA" altLang="en-US" sz="2100"/>
          </a:p>
          <a:p>
            <a:pPr>
              <a:buFont typeface="Wingdings" panose="05000000000000000000" pitchFamily="2" charset="2"/>
              <a:buNone/>
            </a:pPr>
            <a:r>
              <a:rPr lang="en-CA" altLang="en-US" sz="2100"/>
              <a:t>c) </a:t>
            </a:r>
          </a:p>
          <a:p>
            <a:pPr>
              <a:buFont typeface="Wingdings" panose="05000000000000000000" pitchFamily="2" charset="2"/>
              <a:buNone/>
            </a:pPr>
            <a:r>
              <a:rPr lang="en-CA" altLang="en-US" sz="2100"/>
              <a:t>d) </a:t>
            </a:r>
          </a:p>
          <a:p>
            <a:pPr>
              <a:buFont typeface="Wingdings" panose="05000000000000000000" pitchFamily="2" charset="2"/>
              <a:buNone/>
            </a:pPr>
            <a:endParaRPr lang="en-CA" altLang="en-US" sz="2100"/>
          </a:p>
          <a:p>
            <a:pPr>
              <a:buFont typeface="Wingdings" panose="05000000000000000000" pitchFamily="2" charset="2"/>
              <a:buNone/>
            </a:pPr>
            <a:endParaRPr lang="en-CA" altLang="en-US" sz="2100"/>
          </a:p>
          <a:p>
            <a:pPr>
              <a:buFont typeface="Wingdings" panose="05000000000000000000" pitchFamily="2" charset="2"/>
              <a:buNone/>
            </a:pPr>
            <a:r>
              <a:rPr lang="en-CA" altLang="en-US" sz="2100"/>
              <a:t>e) The binomial distribution is approximately normal with a mean of 492.94 and a standard deviation of 15.856</a:t>
            </a:r>
          </a:p>
          <a:p>
            <a:pPr>
              <a:buFont typeface="Wingdings" panose="05000000000000000000" pitchFamily="2" charset="2"/>
              <a:buNone/>
            </a:pPr>
            <a:r>
              <a:rPr lang="en-CA" altLang="en-US" sz="2100"/>
              <a:t>f) </a:t>
            </a:r>
          </a:p>
          <a:p>
            <a:pPr>
              <a:buFont typeface="Wingdings" panose="05000000000000000000" pitchFamily="2" charset="2"/>
              <a:buNone/>
            </a:pPr>
            <a:endParaRPr lang="en-CA" altLang="en-US" sz="2100"/>
          </a:p>
          <a:p>
            <a:pPr>
              <a:buFont typeface="Wingdings" panose="05000000000000000000" pitchFamily="2" charset="2"/>
              <a:buNone/>
            </a:pPr>
            <a:r>
              <a:rPr lang="en-CA" altLang="en-US" sz="2000"/>
              <a:t>G) Larger sample sizes give better approximations to the normal distribution.  So the Normal approximation estimation will be close to the binomial probability</a:t>
            </a:r>
          </a:p>
        </p:txBody>
      </p:sp>
      <p:graphicFrame>
        <p:nvGraphicFramePr>
          <p:cNvPr id="3074" name="Object 2">
            <a:extLst>
              <a:ext uri="{FF2B5EF4-FFF2-40B4-BE49-F238E27FC236}">
                <a16:creationId xmlns:a16="http://schemas.microsoft.com/office/drawing/2014/main" id="{6192D099-1114-E33B-499F-FBAF07E43689}"/>
              </a:ext>
            </a:extLst>
          </p:cNvPr>
          <p:cNvGraphicFramePr>
            <a:graphicFrameLocks noChangeAspect="1"/>
          </p:cNvGraphicFramePr>
          <p:nvPr/>
        </p:nvGraphicFramePr>
        <p:xfrm>
          <a:off x="2089150" y="1570038"/>
          <a:ext cx="2062163" cy="458787"/>
        </p:xfrm>
        <a:graphic>
          <a:graphicData uri="http://schemas.openxmlformats.org/presentationml/2006/ole">
            <mc:AlternateContent xmlns:mc="http://schemas.openxmlformats.org/markup-compatibility/2006">
              <mc:Choice xmlns:v="urn:schemas-microsoft-com:vml" Requires="v">
                <p:oleObj name="Equation" r:id="rId4" imgW="1143000" imgH="254000" progId="Equation.DSMT4">
                  <p:embed/>
                </p:oleObj>
              </mc:Choice>
              <mc:Fallback>
                <p:oleObj name="Equation" r:id="rId4" imgW="1143000" imgH="254000" progId="Equation.DSMT4">
                  <p:embed/>
                  <p:pic>
                    <p:nvPicPr>
                      <p:cNvPr id="3074" name="Object 2">
                        <a:extLst>
                          <a:ext uri="{FF2B5EF4-FFF2-40B4-BE49-F238E27FC236}">
                            <a16:creationId xmlns:a16="http://schemas.microsoft.com/office/drawing/2014/main" id="{6192D099-1114-E33B-499F-FBAF07E436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150" y="1570038"/>
                        <a:ext cx="2062163"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a:extLst>
              <a:ext uri="{FF2B5EF4-FFF2-40B4-BE49-F238E27FC236}">
                <a16:creationId xmlns:a16="http://schemas.microsoft.com/office/drawing/2014/main" id="{FAE20BFB-3E2C-2DCC-53A7-E888B5067D6F}"/>
              </a:ext>
            </a:extLst>
          </p:cNvPr>
          <p:cNvGraphicFramePr>
            <a:graphicFrameLocks noChangeAspect="1"/>
          </p:cNvGraphicFramePr>
          <p:nvPr/>
        </p:nvGraphicFramePr>
        <p:xfrm>
          <a:off x="4845050" y="1557338"/>
          <a:ext cx="2660650" cy="455612"/>
        </p:xfrm>
        <a:graphic>
          <a:graphicData uri="http://schemas.openxmlformats.org/presentationml/2006/ole">
            <mc:AlternateContent xmlns:mc="http://schemas.openxmlformats.org/markup-compatibility/2006">
              <mc:Choice xmlns:v="urn:schemas-microsoft-com:vml" Requires="v">
                <p:oleObj name="Equation" r:id="rId6" imgW="1701800" imgH="292100" progId="Equation.DSMT4">
                  <p:embed/>
                </p:oleObj>
              </mc:Choice>
              <mc:Fallback>
                <p:oleObj name="Equation" r:id="rId6" imgW="1701800" imgH="292100" progId="Equation.DSMT4">
                  <p:embed/>
                  <p:pic>
                    <p:nvPicPr>
                      <p:cNvPr id="3076" name="Object 4">
                        <a:extLst>
                          <a:ext uri="{FF2B5EF4-FFF2-40B4-BE49-F238E27FC236}">
                            <a16:creationId xmlns:a16="http://schemas.microsoft.com/office/drawing/2014/main" id="{FAE20BFB-3E2C-2DCC-53A7-E888B5067D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5050" y="1557338"/>
                        <a:ext cx="266065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2">
            <a:extLst>
              <a:ext uri="{FF2B5EF4-FFF2-40B4-BE49-F238E27FC236}">
                <a16:creationId xmlns:a16="http://schemas.microsoft.com/office/drawing/2014/main" id="{8815B5E7-68F6-29A9-A56E-7162119B145B}"/>
              </a:ext>
            </a:extLst>
          </p:cNvPr>
          <p:cNvGraphicFramePr>
            <a:graphicFrameLocks noChangeAspect="1"/>
          </p:cNvGraphicFramePr>
          <p:nvPr/>
        </p:nvGraphicFramePr>
        <p:xfrm>
          <a:off x="2082800" y="2060575"/>
          <a:ext cx="1852613" cy="365125"/>
        </p:xfrm>
        <a:graphic>
          <a:graphicData uri="http://schemas.openxmlformats.org/presentationml/2006/ole">
            <mc:AlternateContent xmlns:mc="http://schemas.openxmlformats.org/markup-compatibility/2006">
              <mc:Choice xmlns:v="urn:schemas-microsoft-com:vml" Requires="v">
                <p:oleObj name="Equation" r:id="rId8" imgW="1028254" imgH="203112" progId="Equation.DSMT4">
                  <p:embed/>
                </p:oleObj>
              </mc:Choice>
              <mc:Fallback>
                <p:oleObj name="Equation" r:id="rId8" imgW="1028254" imgH="203112" progId="Equation.DSMT4">
                  <p:embed/>
                  <p:pic>
                    <p:nvPicPr>
                      <p:cNvPr id="11" name="Object 2">
                        <a:extLst>
                          <a:ext uri="{FF2B5EF4-FFF2-40B4-BE49-F238E27FC236}">
                            <a16:creationId xmlns:a16="http://schemas.microsoft.com/office/drawing/2014/main" id="{8815B5E7-68F6-29A9-A56E-7162119B14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2800" y="2060575"/>
                        <a:ext cx="185261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4">
            <a:extLst>
              <a:ext uri="{FF2B5EF4-FFF2-40B4-BE49-F238E27FC236}">
                <a16:creationId xmlns:a16="http://schemas.microsoft.com/office/drawing/2014/main" id="{38F8076F-A8B0-E58B-450E-FE8702D63F0C}"/>
              </a:ext>
            </a:extLst>
          </p:cNvPr>
          <p:cNvGraphicFramePr>
            <a:graphicFrameLocks noChangeAspect="1"/>
          </p:cNvGraphicFramePr>
          <p:nvPr/>
        </p:nvGraphicFramePr>
        <p:xfrm>
          <a:off x="5159375" y="1989138"/>
          <a:ext cx="1090613" cy="338137"/>
        </p:xfrm>
        <a:graphic>
          <a:graphicData uri="http://schemas.openxmlformats.org/presentationml/2006/ole">
            <mc:AlternateContent xmlns:mc="http://schemas.openxmlformats.org/markup-compatibility/2006">
              <mc:Choice xmlns:v="urn:schemas-microsoft-com:vml" Requires="v">
                <p:oleObj name="Equation" r:id="rId10" imgW="571004" imgH="177646" progId="Equation.DSMT4">
                  <p:embed/>
                </p:oleObj>
              </mc:Choice>
              <mc:Fallback>
                <p:oleObj name="Equation" r:id="rId10" imgW="571004" imgH="177646" progId="Equation.DSMT4">
                  <p:embed/>
                  <p:pic>
                    <p:nvPicPr>
                      <p:cNvPr id="13" name="Object 4">
                        <a:extLst>
                          <a:ext uri="{FF2B5EF4-FFF2-40B4-BE49-F238E27FC236}">
                            <a16:creationId xmlns:a16="http://schemas.microsoft.com/office/drawing/2014/main" id="{38F8076F-A8B0-E58B-450E-FE8702D63F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9375" y="1989138"/>
                        <a:ext cx="1090613"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2">
            <a:extLst>
              <a:ext uri="{FF2B5EF4-FFF2-40B4-BE49-F238E27FC236}">
                <a16:creationId xmlns:a16="http://schemas.microsoft.com/office/drawing/2014/main" id="{566B355C-93A7-91B3-0B4C-281CA0574B75}"/>
              </a:ext>
            </a:extLst>
          </p:cNvPr>
          <p:cNvGraphicFramePr>
            <a:graphicFrameLocks noChangeAspect="1"/>
          </p:cNvGraphicFramePr>
          <p:nvPr/>
        </p:nvGraphicFramePr>
        <p:xfrm>
          <a:off x="2135188" y="2708275"/>
          <a:ext cx="1557337" cy="458788"/>
        </p:xfrm>
        <a:graphic>
          <a:graphicData uri="http://schemas.openxmlformats.org/presentationml/2006/ole">
            <mc:AlternateContent xmlns:mc="http://schemas.openxmlformats.org/markup-compatibility/2006">
              <mc:Choice xmlns:v="urn:schemas-microsoft-com:vml" Requires="v">
                <p:oleObj name="Equation" r:id="rId12" imgW="863225" imgH="253890" progId="Equation.DSMT4">
                  <p:embed/>
                </p:oleObj>
              </mc:Choice>
              <mc:Fallback>
                <p:oleObj name="Equation" r:id="rId12" imgW="863225" imgH="253890" progId="Equation.DSMT4">
                  <p:embed/>
                  <p:pic>
                    <p:nvPicPr>
                      <p:cNvPr id="14" name="Object 2">
                        <a:extLst>
                          <a:ext uri="{FF2B5EF4-FFF2-40B4-BE49-F238E27FC236}">
                            <a16:creationId xmlns:a16="http://schemas.microsoft.com/office/drawing/2014/main" id="{566B355C-93A7-91B3-0B4C-281CA0574B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5188" y="2708275"/>
                        <a:ext cx="1557337"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2">
            <a:extLst>
              <a:ext uri="{FF2B5EF4-FFF2-40B4-BE49-F238E27FC236}">
                <a16:creationId xmlns:a16="http://schemas.microsoft.com/office/drawing/2014/main" id="{40B1020B-E9BC-1CED-204D-B5B96ACDCFAC}"/>
              </a:ext>
            </a:extLst>
          </p:cNvPr>
          <p:cNvGraphicFramePr>
            <a:graphicFrameLocks noChangeAspect="1"/>
          </p:cNvGraphicFramePr>
          <p:nvPr/>
        </p:nvGraphicFramePr>
        <p:xfrm>
          <a:off x="3648075" y="2754313"/>
          <a:ext cx="3251200" cy="458787"/>
        </p:xfrm>
        <a:graphic>
          <a:graphicData uri="http://schemas.openxmlformats.org/presentationml/2006/ole">
            <mc:AlternateContent xmlns:mc="http://schemas.openxmlformats.org/markup-compatibility/2006">
              <mc:Choice xmlns:v="urn:schemas-microsoft-com:vml" Requires="v">
                <p:oleObj name="Equation" r:id="rId14" imgW="1803400" imgH="254000" progId="Equation.DSMT4">
                  <p:embed/>
                </p:oleObj>
              </mc:Choice>
              <mc:Fallback>
                <p:oleObj name="Equation" r:id="rId14" imgW="1803400" imgH="254000" progId="Equation.DSMT4">
                  <p:embed/>
                  <p:pic>
                    <p:nvPicPr>
                      <p:cNvPr id="15" name="Object 2">
                        <a:extLst>
                          <a:ext uri="{FF2B5EF4-FFF2-40B4-BE49-F238E27FC236}">
                            <a16:creationId xmlns:a16="http://schemas.microsoft.com/office/drawing/2014/main" id="{40B1020B-E9BC-1CED-204D-B5B96ACDCFA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48075" y="2754313"/>
                        <a:ext cx="32512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2">
            <a:extLst>
              <a:ext uri="{FF2B5EF4-FFF2-40B4-BE49-F238E27FC236}">
                <a16:creationId xmlns:a16="http://schemas.microsoft.com/office/drawing/2014/main" id="{D7AECF1C-DA0D-809A-2B5E-5C137369087D}"/>
              </a:ext>
            </a:extLst>
          </p:cNvPr>
          <p:cNvGraphicFramePr>
            <a:graphicFrameLocks noChangeAspect="1"/>
          </p:cNvGraphicFramePr>
          <p:nvPr/>
        </p:nvGraphicFramePr>
        <p:xfrm>
          <a:off x="6816725" y="2722563"/>
          <a:ext cx="1214438" cy="463550"/>
        </p:xfrm>
        <a:graphic>
          <a:graphicData uri="http://schemas.openxmlformats.org/presentationml/2006/ole">
            <mc:AlternateContent xmlns:mc="http://schemas.openxmlformats.org/markup-compatibility/2006">
              <mc:Choice xmlns:v="urn:schemas-microsoft-com:vml" Requires="v">
                <p:oleObj name="Equation" r:id="rId16" imgW="469696" imgH="177723" progId="Equation.DSMT4">
                  <p:embed/>
                </p:oleObj>
              </mc:Choice>
              <mc:Fallback>
                <p:oleObj name="Equation" r:id="rId16" imgW="469696" imgH="177723" progId="Equation.DSMT4">
                  <p:embed/>
                  <p:pic>
                    <p:nvPicPr>
                      <p:cNvPr id="16" name="Object 2">
                        <a:extLst>
                          <a:ext uri="{FF2B5EF4-FFF2-40B4-BE49-F238E27FC236}">
                            <a16:creationId xmlns:a16="http://schemas.microsoft.com/office/drawing/2014/main" id="{D7AECF1C-DA0D-809A-2B5E-5C137369087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16725" y="2722563"/>
                        <a:ext cx="12144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7A1832C4-9A10-5833-0B3A-301925A467FD}"/>
              </a:ext>
            </a:extLst>
          </p:cNvPr>
          <p:cNvGraphicFramePr>
            <a:graphicFrameLocks noChangeAspect="1"/>
          </p:cNvGraphicFramePr>
          <p:nvPr/>
        </p:nvGraphicFramePr>
        <p:xfrm>
          <a:off x="2162175" y="3141663"/>
          <a:ext cx="1557338" cy="458787"/>
        </p:xfrm>
        <a:graphic>
          <a:graphicData uri="http://schemas.openxmlformats.org/presentationml/2006/ole">
            <mc:AlternateContent xmlns:mc="http://schemas.openxmlformats.org/markup-compatibility/2006">
              <mc:Choice xmlns:v="urn:schemas-microsoft-com:vml" Requires="v">
                <p:oleObj name="Equation" r:id="rId18" imgW="863225" imgH="253890" progId="Equation.DSMT4">
                  <p:embed/>
                </p:oleObj>
              </mc:Choice>
              <mc:Fallback>
                <p:oleObj name="Equation" r:id="rId18" imgW="863225" imgH="253890" progId="Equation.DSMT4">
                  <p:embed/>
                  <p:pic>
                    <p:nvPicPr>
                      <p:cNvPr id="17" name="Object 2">
                        <a:extLst>
                          <a:ext uri="{FF2B5EF4-FFF2-40B4-BE49-F238E27FC236}">
                            <a16:creationId xmlns:a16="http://schemas.microsoft.com/office/drawing/2014/main" id="{7A1832C4-9A10-5833-0B3A-301925A467F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2175" y="3141663"/>
                        <a:ext cx="1557338"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2">
            <a:extLst>
              <a:ext uri="{FF2B5EF4-FFF2-40B4-BE49-F238E27FC236}">
                <a16:creationId xmlns:a16="http://schemas.microsoft.com/office/drawing/2014/main" id="{E13021EB-4D33-BE20-EE29-F6A736CE757E}"/>
              </a:ext>
            </a:extLst>
          </p:cNvPr>
          <p:cNvGraphicFramePr>
            <a:graphicFrameLocks noChangeAspect="1"/>
          </p:cNvGraphicFramePr>
          <p:nvPr/>
        </p:nvGraphicFramePr>
        <p:xfrm>
          <a:off x="3687763" y="3213100"/>
          <a:ext cx="1831975" cy="322263"/>
        </p:xfrm>
        <a:graphic>
          <a:graphicData uri="http://schemas.openxmlformats.org/presentationml/2006/ole">
            <mc:AlternateContent xmlns:mc="http://schemas.openxmlformats.org/markup-compatibility/2006">
              <mc:Choice xmlns:v="urn:schemas-microsoft-com:vml" Requires="v">
                <p:oleObj name="Equation" r:id="rId20" imgW="1015559" imgH="177723" progId="Equation.DSMT4">
                  <p:embed/>
                </p:oleObj>
              </mc:Choice>
              <mc:Fallback>
                <p:oleObj name="Equation" r:id="rId20" imgW="1015559" imgH="177723" progId="Equation.DSMT4">
                  <p:embed/>
                  <p:pic>
                    <p:nvPicPr>
                      <p:cNvPr id="18" name="Object 2">
                        <a:extLst>
                          <a:ext uri="{FF2B5EF4-FFF2-40B4-BE49-F238E27FC236}">
                            <a16:creationId xmlns:a16="http://schemas.microsoft.com/office/drawing/2014/main" id="{E13021EB-4D33-BE20-EE29-F6A736CE757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87763" y="3213100"/>
                        <a:ext cx="1831975"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
            <a:extLst>
              <a:ext uri="{FF2B5EF4-FFF2-40B4-BE49-F238E27FC236}">
                <a16:creationId xmlns:a16="http://schemas.microsoft.com/office/drawing/2014/main" id="{C61A0B2C-D5C7-10BA-8158-2BA86F61A90E}"/>
              </a:ext>
            </a:extLst>
          </p:cNvPr>
          <p:cNvGraphicFramePr>
            <a:graphicFrameLocks noChangeAspect="1"/>
          </p:cNvGraphicFramePr>
          <p:nvPr/>
        </p:nvGraphicFramePr>
        <p:xfrm>
          <a:off x="1524000" y="3690938"/>
          <a:ext cx="3182938" cy="458787"/>
        </p:xfrm>
        <a:graphic>
          <a:graphicData uri="http://schemas.openxmlformats.org/presentationml/2006/ole">
            <mc:AlternateContent xmlns:mc="http://schemas.openxmlformats.org/markup-compatibility/2006">
              <mc:Choice xmlns:v="urn:schemas-microsoft-com:vml" Requires="v">
                <p:oleObj name="Equation" r:id="rId22" imgW="1765300" imgH="254000" progId="Equation.DSMT4">
                  <p:embed/>
                </p:oleObj>
              </mc:Choice>
              <mc:Fallback>
                <p:oleObj name="Equation" r:id="rId22" imgW="1765300" imgH="254000" progId="Equation.DSMT4">
                  <p:embed/>
                  <p:pic>
                    <p:nvPicPr>
                      <p:cNvPr id="2" name="Object 2">
                        <a:extLst>
                          <a:ext uri="{FF2B5EF4-FFF2-40B4-BE49-F238E27FC236}">
                            <a16:creationId xmlns:a16="http://schemas.microsoft.com/office/drawing/2014/main" id="{C61A0B2C-D5C7-10BA-8158-2BA86F61A90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0" y="3690938"/>
                        <a:ext cx="3182938"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a:extLst>
              <a:ext uri="{FF2B5EF4-FFF2-40B4-BE49-F238E27FC236}">
                <a16:creationId xmlns:a16="http://schemas.microsoft.com/office/drawing/2014/main" id="{3AC5430F-DE0D-4F00-879B-495C95055AE0}"/>
              </a:ext>
            </a:extLst>
          </p:cNvPr>
          <p:cNvGraphicFramePr>
            <a:graphicFrameLocks noChangeAspect="1"/>
          </p:cNvGraphicFramePr>
          <p:nvPr/>
        </p:nvGraphicFramePr>
        <p:xfrm>
          <a:off x="4727575" y="3743325"/>
          <a:ext cx="5472113" cy="406400"/>
        </p:xfrm>
        <a:graphic>
          <a:graphicData uri="http://schemas.openxmlformats.org/presentationml/2006/ole">
            <mc:AlternateContent xmlns:mc="http://schemas.openxmlformats.org/markup-compatibility/2006">
              <mc:Choice xmlns:v="urn:schemas-microsoft-com:vml" Requires="v">
                <p:oleObj name="Equation" r:id="rId24" imgW="3429000" imgH="254000" progId="Equation.DSMT4">
                  <p:embed/>
                </p:oleObj>
              </mc:Choice>
              <mc:Fallback>
                <p:oleObj name="Equation" r:id="rId24" imgW="3429000" imgH="254000" progId="Equation.DSMT4">
                  <p:embed/>
                  <p:pic>
                    <p:nvPicPr>
                      <p:cNvPr id="3" name="Object 2">
                        <a:extLst>
                          <a:ext uri="{FF2B5EF4-FFF2-40B4-BE49-F238E27FC236}">
                            <a16:creationId xmlns:a16="http://schemas.microsoft.com/office/drawing/2014/main" id="{3AC5430F-DE0D-4F00-879B-495C95055AE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27575" y="3743325"/>
                        <a:ext cx="54721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2">
            <a:extLst>
              <a:ext uri="{FF2B5EF4-FFF2-40B4-BE49-F238E27FC236}">
                <a16:creationId xmlns:a16="http://schemas.microsoft.com/office/drawing/2014/main" id="{8D855CA2-B47D-D291-15BD-2AF48C60E0FD}"/>
              </a:ext>
            </a:extLst>
          </p:cNvPr>
          <p:cNvGraphicFramePr>
            <a:graphicFrameLocks noChangeAspect="1"/>
          </p:cNvGraphicFramePr>
          <p:nvPr/>
        </p:nvGraphicFramePr>
        <p:xfrm>
          <a:off x="2782888" y="4033838"/>
          <a:ext cx="1800225" cy="331787"/>
        </p:xfrm>
        <a:graphic>
          <a:graphicData uri="http://schemas.openxmlformats.org/presentationml/2006/ole">
            <mc:AlternateContent xmlns:mc="http://schemas.openxmlformats.org/markup-compatibility/2006">
              <mc:Choice xmlns:v="urn:schemas-microsoft-com:vml" Requires="v">
                <p:oleObj name="Equation" r:id="rId26" imgW="1129810" imgH="177723" progId="Equation.DSMT4">
                  <p:embed/>
                </p:oleObj>
              </mc:Choice>
              <mc:Fallback>
                <p:oleObj name="Equation" r:id="rId26" imgW="1129810" imgH="177723" progId="Equation.DSMT4">
                  <p:embed/>
                  <p:pic>
                    <p:nvPicPr>
                      <p:cNvPr id="4" name="Object 2">
                        <a:extLst>
                          <a:ext uri="{FF2B5EF4-FFF2-40B4-BE49-F238E27FC236}">
                            <a16:creationId xmlns:a16="http://schemas.microsoft.com/office/drawing/2014/main" id="{8D855CA2-B47D-D291-15BD-2AF48C60E0F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82888" y="4033838"/>
                        <a:ext cx="1800225"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
            <a:extLst>
              <a:ext uri="{FF2B5EF4-FFF2-40B4-BE49-F238E27FC236}">
                <a16:creationId xmlns:a16="http://schemas.microsoft.com/office/drawing/2014/main" id="{C6DF3669-F320-F023-E8BB-36DE2687D33B}"/>
              </a:ext>
            </a:extLst>
          </p:cNvPr>
          <p:cNvGraphicFramePr>
            <a:graphicFrameLocks noChangeAspect="1"/>
          </p:cNvGraphicFramePr>
          <p:nvPr/>
        </p:nvGraphicFramePr>
        <p:xfrm>
          <a:off x="4656138" y="4011613"/>
          <a:ext cx="935037" cy="333375"/>
        </p:xfrm>
        <a:graphic>
          <a:graphicData uri="http://schemas.openxmlformats.org/presentationml/2006/ole">
            <mc:AlternateContent xmlns:mc="http://schemas.openxmlformats.org/markup-compatibility/2006">
              <mc:Choice xmlns:v="urn:schemas-microsoft-com:vml" Requires="v">
                <p:oleObj name="Equation" r:id="rId28" imgW="583693" imgH="177646" progId="Equation.DSMT4">
                  <p:embed/>
                </p:oleObj>
              </mc:Choice>
              <mc:Fallback>
                <p:oleObj name="Equation" r:id="rId28" imgW="583693" imgH="177646" progId="Equation.DSMT4">
                  <p:embed/>
                  <p:pic>
                    <p:nvPicPr>
                      <p:cNvPr id="5" name="Object 2">
                        <a:extLst>
                          <a:ext uri="{FF2B5EF4-FFF2-40B4-BE49-F238E27FC236}">
                            <a16:creationId xmlns:a16="http://schemas.microsoft.com/office/drawing/2014/main" id="{C6DF3669-F320-F023-E8BB-36DE2687D33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56138" y="4011613"/>
                        <a:ext cx="935037"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2">
            <a:extLst>
              <a:ext uri="{FF2B5EF4-FFF2-40B4-BE49-F238E27FC236}">
                <a16:creationId xmlns:a16="http://schemas.microsoft.com/office/drawing/2014/main" id="{E3F471B8-ED17-BDC3-DBA4-64A9C5F92A92}"/>
              </a:ext>
            </a:extLst>
          </p:cNvPr>
          <p:cNvGraphicFramePr>
            <a:graphicFrameLocks noChangeAspect="1"/>
          </p:cNvGraphicFramePr>
          <p:nvPr/>
        </p:nvGraphicFramePr>
        <p:xfrm>
          <a:off x="2063750" y="5057775"/>
          <a:ext cx="3182938" cy="458788"/>
        </p:xfrm>
        <a:graphic>
          <a:graphicData uri="http://schemas.openxmlformats.org/presentationml/2006/ole">
            <mc:AlternateContent xmlns:mc="http://schemas.openxmlformats.org/markup-compatibility/2006">
              <mc:Choice xmlns:v="urn:schemas-microsoft-com:vml" Requires="v">
                <p:oleObj name="Equation" r:id="rId30" imgW="1765300" imgH="254000" progId="Equation.DSMT4">
                  <p:embed/>
                </p:oleObj>
              </mc:Choice>
              <mc:Fallback>
                <p:oleObj name="Equation" r:id="rId30" imgW="1765300" imgH="254000" progId="Equation.DSMT4">
                  <p:embed/>
                  <p:pic>
                    <p:nvPicPr>
                      <p:cNvPr id="6" name="Object 2">
                        <a:extLst>
                          <a:ext uri="{FF2B5EF4-FFF2-40B4-BE49-F238E27FC236}">
                            <a16:creationId xmlns:a16="http://schemas.microsoft.com/office/drawing/2014/main" id="{E3F471B8-ED17-BDC3-DBA4-64A9C5F92A9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63750" y="5057775"/>
                        <a:ext cx="31829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2">
            <a:extLst>
              <a:ext uri="{FF2B5EF4-FFF2-40B4-BE49-F238E27FC236}">
                <a16:creationId xmlns:a16="http://schemas.microsoft.com/office/drawing/2014/main" id="{F6A68A87-81B6-384F-A969-A0F3A084C41A}"/>
              </a:ext>
            </a:extLst>
          </p:cNvPr>
          <p:cNvGraphicFramePr>
            <a:graphicFrameLocks noChangeAspect="1"/>
          </p:cNvGraphicFramePr>
          <p:nvPr/>
        </p:nvGraphicFramePr>
        <p:xfrm>
          <a:off x="5303838" y="5057775"/>
          <a:ext cx="5086350" cy="458788"/>
        </p:xfrm>
        <a:graphic>
          <a:graphicData uri="http://schemas.openxmlformats.org/presentationml/2006/ole">
            <mc:AlternateContent xmlns:mc="http://schemas.openxmlformats.org/markup-compatibility/2006">
              <mc:Choice xmlns:v="urn:schemas-microsoft-com:vml" Requires="v">
                <p:oleObj name="Equation" r:id="rId31" imgW="2819400" imgH="254000" progId="Equation.DSMT4">
                  <p:embed/>
                </p:oleObj>
              </mc:Choice>
              <mc:Fallback>
                <p:oleObj name="Equation" r:id="rId31" imgW="2819400" imgH="254000" progId="Equation.DSMT4">
                  <p:embed/>
                  <p:pic>
                    <p:nvPicPr>
                      <p:cNvPr id="7" name="Object 2">
                        <a:extLst>
                          <a:ext uri="{FF2B5EF4-FFF2-40B4-BE49-F238E27FC236}">
                            <a16:creationId xmlns:a16="http://schemas.microsoft.com/office/drawing/2014/main" id="{F6A68A87-81B6-384F-A969-A0F3A084C41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03838" y="5057775"/>
                        <a:ext cx="50863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2">
            <a:extLst>
              <a:ext uri="{FF2B5EF4-FFF2-40B4-BE49-F238E27FC236}">
                <a16:creationId xmlns:a16="http://schemas.microsoft.com/office/drawing/2014/main" id="{F94E4B70-14DC-4461-3A21-4370251DBBC0}"/>
              </a:ext>
            </a:extLst>
          </p:cNvPr>
          <p:cNvGraphicFramePr>
            <a:graphicFrameLocks noChangeAspect="1"/>
          </p:cNvGraphicFramePr>
          <p:nvPr/>
        </p:nvGraphicFramePr>
        <p:xfrm>
          <a:off x="4943475" y="5373688"/>
          <a:ext cx="1223963" cy="436562"/>
        </p:xfrm>
        <a:graphic>
          <a:graphicData uri="http://schemas.openxmlformats.org/presentationml/2006/ole">
            <mc:AlternateContent xmlns:mc="http://schemas.openxmlformats.org/markup-compatibility/2006">
              <mc:Choice xmlns:v="urn:schemas-microsoft-com:vml" Requires="v">
                <p:oleObj name="Equation" r:id="rId33" imgW="583693" imgH="177646" progId="Equation.DSMT4">
                  <p:embed/>
                </p:oleObj>
              </mc:Choice>
              <mc:Fallback>
                <p:oleObj name="Equation" r:id="rId33" imgW="583693" imgH="177646" progId="Equation.DSMT4">
                  <p:embed/>
                  <p:pic>
                    <p:nvPicPr>
                      <p:cNvPr id="8" name="Object 2">
                        <a:extLst>
                          <a:ext uri="{FF2B5EF4-FFF2-40B4-BE49-F238E27FC236}">
                            <a16:creationId xmlns:a16="http://schemas.microsoft.com/office/drawing/2014/main" id="{F94E4B70-14DC-4461-3A21-4370251DBBC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43475" y="5373688"/>
                        <a:ext cx="1223963"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9" name="TextBox 19">
            <a:extLst>
              <a:ext uri="{FF2B5EF4-FFF2-40B4-BE49-F238E27FC236}">
                <a16:creationId xmlns:a16="http://schemas.microsoft.com/office/drawing/2014/main" id="{4D2F1134-14FD-5250-D2E6-FE0A945E2C91}"/>
              </a:ext>
            </a:extLst>
          </p:cNvPr>
          <p:cNvSpPr txBox="1">
            <a:spLocks noChangeArrowheads="1"/>
          </p:cNvSpPr>
          <p:nvPr/>
        </p:nvSpPr>
        <p:spPr bwMode="auto">
          <a:xfrm>
            <a:off x="1703388" y="-26988"/>
            <a:ext cx="7902575"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Let X be number of adults that two children was ideal in a family.</a:t>
            </a:r>
            <a:endParaRPr lang="en-CA"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linds(horizontal)">
                                      <p:cBhvr>
                                        <p:cTn id="12" dur="500"/>
                                        <p:tgtEl>
                                          <p:spTgt spid="3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linds(horizontal)">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linds(horizontal)">
                                      <p:cBhvr>
                                        <p:cTn id="67" dur="500"/>
                                        <p:tgtEl>
                                          <p:spTgt spid="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7651">
                                            <p:txEl>
                                              <p:pRg st="8" end="8"/>
                                            </p:txEl>
                                          </p:spTgt>
                                        </p:tgtEl>
                                        <p:attrNameLst>
                                          <p:attrName>style.visibility</p:attrName>
                                        </p:attrNameLst>
                                      </p:cBhvr>
                                      <p:to>
                                        <p:strVal val="visible"/>
                                      </p:to>
                                    </p:set>
                                    <p:animEffect transition="in" filter="blinds(horizontal)">
                                      <p:cBhvr>
                                        <p:cTn id="72" dur="500"/>
                                        <p:tgtEl>
                                          <p:spTgt spid="27651">
                                            <p:txEl>
                                              <p:pRg st="8" end="8"/>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7651">
                                            <p:txEl>
                                              <p:pRg st="9" end="9"/>
                                            </p:txEl>
                                          </p:spTgt>
                                        </p:tgtEl>
                                        <p:attrNameLst>
                                          <p:attrName>style.visibility</p:attrName>
                                        </p:attrNameLst>
                                      </p:cBhvr>
                                      <p:to>
                                        <p:strVal val="visible"/>
                                      </p:to>
                                    </p:set>
                                    <p:animEffect transition="in" filter="blinds(horizontal)">
                                      <p:cBhvr>
                                        <p:cTn id="77" dur="500"/>
                                        <p:tgtEl>
                                          <p:spTgt spid="27651">
                                            <p:txEl>
                                              <p:pRg st="9" end="9"/>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blinds(horizontal)">
                                      <p:cBhvr>
                                        <p:cTn id="82" dur="500"/>
                                        <p:tgtEl>
                                          <p:spTgt spid="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blinds(horizontal)">
                                      <p:cBhvr>
                                        <p:cTn id="87" dur="500"/>
                                        <p:tgtEl>
                                          <p:spTgt spid="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blinds(horizontal)">
                                      <p:cBhvr>
                                        <p:cTn id="92" dur="500"/>
                                        <p:tgtEl>
                                          <p:spTgt spid="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7651">
                                            <p:txEl>
                                              <p:pRg st="11" end="11"/>
                                            </p:txEl>
                                          </p:spTgt>
                                        </p:tgtEl>
                                        <p:attrNameLst>
                                          <p:attrName>style.visibility</p:attrName>
                                        </p:attrNameLst>
                                      </p:cBhvr>
                                      <p:to>
                                        <p:strVal val="visible"/>
                                      </p:to>
                                    </p:set>
                                    <p:animEffect transition="in" filter="blinds(horizontal)">
                                      <p:cBhvr>
                                        <p:cTn id="97" dur="500"/>
                                        <p:tgtEl>
                                          <p:spTgt spid="276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886441F7-EF57-F977-F809-077BAD85A2BB}"/>
              </a:ext>
            </a:extLst>
          </p:cNvPr>
          <p:cNvSpPr>
            <a:spLocks noGrp="1"/>
          </p:cNvSpPr>
          <p:nvPr>
            <p:ph sz="quarter" idx="1"/>
          </p:nvPr>
        </p:nvSpPr>
        <p:spPr>
          <a:xfrm>
            <a:off x="1631950" y="1270000"/>
            <a:ext cx="8366125" cy="1325563"/>
          </a:xfrm>
        </p:spPr>
        <p:txBody>
          <a:bodyPr/>
          <a:lstStyle/>
          <a:p>
            <a:pPr marL="0" indent="0">
              <a:buFont typeface="Wingdings" panose="05000000000000000000" pitchFamily="2" charset="2"/>
              <a:buNone/>
            </a:pPr>
            <a:r>
              <a:rPr lang="en-CA" altLang="en-US"/>
              <a:t>Ex: Suppose we have a random variable “X’ where for the values “m” we have m=0,1,2,3,….20.  The associated probabilities are given by the formula: </a:t>
            </a:r>
          </a:p>
          <a:p>
            <a:pPr marL="0" indent="0">
              <a:buFont typeface="Wingdings" panose="05000000000000000000" pitchFamily="2" charset="2"/>
              <a:buNone/>
            </a:pPr>
            <a:endParaRPr lang="en-CA" altLang="en-US"/>
          </a:p>
        </p:txBody>
      </p:sp>
      <p:graphicFrame>
        <p:nvGraphicFramePr>
          <p:cNvPr id="16387" name="Object 3">
            <a:extLst>
              <a:ext uri="{FF2B5EF4-FFF2-40B4-BE49-F238E27FC236}">
                <a16:creationId xmlns:a16="http://schemas.microsoft.com/office/drawing/2014/main" id="{AEEF59DC-2F68-FA9C-0C1C-71469FE1D012}"/>
              </a:ext>
            </a:extLst>
          </p:cNvPr>
          <p:cNvGraphicFramePr>
            <a:graphicFrameLocks noChangeAspect="1"/>
          </p:cNvGraphicFramePr>
          <p:nvPr/>
        </p:nvGraphicFramePr>
        <p:xfrm>
          <a:off x="1843088" y="2452688"/>
          <a:ext cx="4129087" cy="574675"/>
        </p:xfrm>
        <a:graphic>
          <a:graphicData uri="http://schemas.openxmlformats.org/presentationml/2006/ole">
            <mc:AlternateContent xmlns:mc="http://schemas.openxmlformats.org/markup-compatibility/2006">
              <mc:Choice xmlns:v="urn:schemas-microsoft-com:vml" Requires="v">
                <p:oleObj name="Equation" r:id="rId4" imgW="2197100" imgH="279400" progId="Equation.DSMT4">
                  <p:embed/>
                </p:oleObj>
              </mc:Choice>
              <mc:Fallback>
                <p:oleObj name="Equation" r:id="rId4" imgW="2197100" imgH="279400" progId="Equation.DSMT4">
                  <p:embed/>
                  <p:pic>
                    <p:nvPicPr>
                      <p:cNvPr id="16387" name="Object 3">
                        <a:extLst>
                          <a:ext uri="{FF2B5EF4-FFF2-40B4-BE49-F238E27FC236}">
                            <a16:creationId xmlns:a16="http://schemas.microsoft.com/office/drawing/2014/main" id="{AEEF59DC-2F68-FA9C-0C1C-71469FE1D0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088" y="2452688"/>
                        <a:ext cx="41290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Content Placeholder 2">
            <a:extLst>
              <a:ext uri="{FF2B5EF4-FFF2-40B4-BE49-F238E27FC236}">
                <a16:creationId xmlns:a16="http://schemas.microsoft.com/office/drawing/2014/main" id="{6DAE1E76-E283-53CC-BB75-730AEFEFC06F}"/>
              </a:ext>
            </a:extLst>
          </p:cNvPr>
          <p:cNvSpPr txBox="1">
            <a:spLocks/>
          </p:cNvSpPr>
          <p:nvPr/>
        </p:nvSpPr>
        <p:spPr bwMode="auto">
          <a:xfrm>
            <a:off x="1631950" y="2976563"/>
            <a:ext cx="590391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What is the mean and std dev. of “X”?</a:t>
            </a:r>
          </a:p>
          <a:p>
            <a:pPr>
              <a:buFont typeface="Wingdings" panose="05000000000000000000" pitchFamily="2" charset="2"/>
              <a:buNone/>
            </a:pPr>
            <a:endParaRPr lang="en-CA" altLang="en-US"/>
          </a:p>
        </p:txBody>
      </p:sp>
      <p:graphicFrame>
        <p:nvGraphicFramePr>
          <p:cNvPr id="6" name="Object 5">
            <a:extLst>
              <a:ext uri="{FF2B5EF4-FFF2-40B4-BE49-F238E27FC236}">
                <a16:creationId xmlns:a16="http://schemas.microsoft.com/office/drawing/2014/main" id="{5F6D87D3-1E06-1D37-93BB-E0B94DA987F2}"/>
              </a:ext>
            </a:extLst>
          </p:cNvPr>
          <p:cNvGraphicFramePr>
            <a:graphicFrameLocks noChangeAspect="1"/>
          </p:cNvGraphicFramePr>
          <p:nvPr/>
        </p:nvGraphicFramePr>
        <p:xfrm>
          <a:off x="1774825" y="3975100"/>
          <a:ext cx="4656138" cy="523875"/>
        </p:xfrm>
        <a:graphic>
          <a:graphicData uri="http://schemas.openxmlformats.org/presentationml/2006/ole">
            <mc:AlternateContent xmlns:mc="http://schemas.openxmlformats.org/markup-compatibility/2006">
              <mc:Choice xmlns:v="urn:schemas-microsoft-com:vml" Requires="v">
                <p:oleObj name="Equation" r:id="rId6" imgW="2476500" imgH="254000" progId="Equation.DSMT4">
                  <p:embed/>
                </p:oleObj>
              </mc:Choice>
              <mc:Fallback>
                <p:oleObj name="Equation" r:id="rId6" imgW="2476500" imgH="254000" progId="Equation.DSMT4">
                  <p:embed/>
                  <p:pic>
                    <p:nvPicPr>
                      <p:cNvPr id="6" name="Object 5">
                        <a:extLst>
                          <a:ext uri="{FF2B5EF4-FFF2-40B4-BE49-F238E27FC236}">
                            <a16:creationId xmlns:a16="http://schemas.microsoft.com/office/drawing/2014/main" id="{5F6D87D3-1E06-1D37-93BB-E0B94DA987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825" y="3975100"/>
                        <a:ext cx="4656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4FDF6A63-2B14-8DD9-D7D3-9CF0367A391C}"/>
              </a:ext>
            </a:extLst>
          </p:cNvPr>
          <p:cNvGraphicFramePr>
            <a:graphicFrameLocks noChangeAspect="1"/>
          </p:cNvGraphicFramePr>
          <p:nvPr/>
        </p:nvGraphicFramePr>
        <p:xfrm>
          <a:off x="1816100" y="4610100"/>
          <a:ext cx="3055938" cy="523875"/>
        </p:xfrm>
        <a:graphic>
          <a:graphicData uri="http://schemas.openxmlformats.org/presentationml/2006/ole">
            <mc:AlternateContent xmlns:mc="http://schemas.openxmlformats.org/markup-compatibility/2006">
              <mc:Choice xmlns:v="urn:schemas-microsoft-com:vml" Requires="v">
                <p:oleObj name="Equation" r:id="rId8" imgW="1625600" imgH="254000" progId="Equation.DSMT4">
                  <p:embed/>
                </p:oleObj>
              </mc:Choice>
              <mc:Fallback>
                <p:oleObj name="Equation" r:id="rId8" imgW="1625600" imgH="254000" progId="Equation.DSMT4">
                  <p:embed/>
                  <p:pic>
                    <p:nvPicPr>
                      <p:cNvPr id="7" name="Object 6">
                        <a:extLst>
                          <a:ext uri="{FF2B5EF4-FFF2-40B4-BE49-F238E27FC236}">
                            <a16:creationId xmlns:a16="http://schemas.microsoft.com/office/drawing/2014/main" id="{4FDF6A63-2B14-8DD9-D7D3-9CF0367A39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6100" y="4610100"/>
                        <a:ext cx="3055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9C82A48F-FEE5-F145-0E56-D28BCF1004CC}"/>
              </a:ext>
            </a:extLst>
          </p:cNvPr>
          <p:cNvGraphicFramePr>
            <a:graphicFrameLocks noChangeAspect="1"/>
          </p:cNvGraphicFramePr>
          <p:nvPr/>
        </p:nvGraphicFramePr>
        <p:xfrm>
          <a:off x="1765300" y="5186363"/>
          <a:ext cx="1265238" cy="471487"/>
        </p:xfrm>
        <a:graphic>
          <a:graphicData uri="http://schemas.openxmlformats.org/presentationml/2006/ole">
            <mc:AlternateContent xmlns:mc="http://schemas.openxmlformats.org/markup-compatibility/2006">
              <mc:Choice xmlns:v="urn:schemas-microsoft-com:vml" Requires="v">
                <p:oleObj name="Equation" r:id="rId10" imgW="672808" imgH="228501" progId="Equation.DSMT4">
                  <p:embed/>
                </p:oleObj>
              </mc:Choice>
              <mc:Fallback>
                <p:oleObj name="Equation" r:id="rId10" imgW="672808" imgH="228501" progId="Equation.DSMT4">
                  <p:embed/>
                  <p:pic>
                    <p:nvPicPr>
                      <p:cNvPr id="8" name="Object 7">
                        <a:extLst>
                          <a:ext uri="{FF2B5EF4-FFF2-40B4-BE49-F238E27FC236}">
                            <a16:creationId xmlns:a16="http://schemas.microsoft.com/office/drawing/2014/main" id="{9C82A48F-FEE5-F145-0E56-D28BCF1004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5300" y="5186363"/>
                        <a:ext cx="12652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94A84B85-592D-F101-3C25-D90B7D7E685E}"/>
              </a:ext>
            </a:extLst>
          </p:cNvPr>
          <p:cNvGraphicFramePr>
            <a:graphicFrameLocks noChangeAspect="1"/>
          </p:cNvGraphicFramePr>
          <p:nvPr/>
        </p:nvGraphicFramePr>
        <p:xfrm>
          <a:off x="2135188" y="5715000"/>
          <a:ext cx="1360487" cy="838200"/>
        </p:xfrm>
        <a:graphic>
          <a:graphicData uri="http://schemas.openxmlformats.org/presentationml/2006/ole">
            <mc:AlternateContent xmlns:mc="http://schemas.openxmlformats.org/markup-compatibility/2006">
              <mc:Choice xmlns:v="urn:schemas-microsoft-com:vml" Requires="v">
                <p:oleObj name="Equation" r:id="rId12" imgW="723586" imgH="406224" progId="Equation.DSMT4">
                  <p:embed/>
                </p:oleObj>
              </mc:Choice>
              <mc:Fallback>
                <p:oleObj name="Equation" r:id="rId12" imgW="723586" imgH="406224" progId="Equation.DSMT4">
                  <p:embed/>
                  <p:pic>
                    <p:nvPicPr>
                      <p:cNvPr id="9" name="Object 8">
                        <a:extLst>
                          <a:ext uri="{FF2B5EF4-FFF2-40B4-BE49-F238E27FC236}">
                            <a16:creationId xmlns:a16="http://schemas.microsoft.com/office/drawing/2014/main" id="{94A84B85-592D-F101-3C25-D90B7D7E68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5188" y="5715000"/>
                        <a:ext cx="13604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3" name="Object 3">
            <a:extLst>
              <a:ext uri="{FF2B5EF4-FFF2-40B4-BE49-F238E27FC236}">
                <a16:creationId xmlns:a16="http://schemas.microsoft.com/office/drawing/2014/main" id="{352147F6-7160-96F9-5B57-8E4CFE0A605C}"/>
              </a:ext>
            </a:extLst>
          </p:cNvPr>
          <p:cNvGraphicFramePr>
            <a:graphicFrameLocks noChangeAspect="1"/>
          </p:cNvGraphicFramePr>
          <p:nvPr/>
        </p:nvGraphicFramePr>
        <p:xfrm>
          <a:off x="7129463" y="150813"/>
          <a:ext cx="3030537" cy="574675"/>
        </p:xfrm>
        <a:graphic>
          <a:graphicData uri="http://schemas.openxmlformats.org/presentationml/2006/ole">
            <mc:AlternateContent xmlns:mc="http://schemas.openxmlformats.org/markup-compatibility/2006">
              <mc:Choice xmlns:v="urn:schemas-microsoft-com:vml" Requires="v">
                <p:oleObj name="Equation" r:id="rId14" imgW="1612900" imgH="279400" progId="Equation.DSMT4">
                  <p:embed/>
                </p:oleObj>
              </mc:Choice>
              <mc:Fallback>
                <p:oleObj name="Equation" r:id="rId14" imgW="1612900" imgH="279400" progId="Equation.DSMT4">
                  <p:embed/>
                  <p:pic>
                    <p:nvPicPr>
                      <p:cNvPr id="16393" name="Object 3">
                        <a:extLst>
                          <a:ext uri="{FF2B5EF4-FFF2-40B4-BE49-F238E27FC236}">
                            <a16:creationId xmlns:a16="http://schemas.microsoft.com/office/drawing/2014/main" id="{352147F6-7160-96F9-5B57-8E4CFE0A60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29463" y="150813"/>
                        <a:ext cx="30305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8E860665-8DBC-B030-14E9-090E9749AC44}"/>
              </a:ext>
            </a:extLst>
          </p:cNvPr>
          <p:cNvSpPr txBox="1"/>
          <p:nvPr/>
        </p:nvSpPr>
        <p:spPr>
          <a:xfrm>
            <a:off x="1703388" y="236538"/>
            <a:ext cx="5441950" cy="401637"/>
          </a:xfrm>
          <a:prstGeom prst="rect">
            <a:avLst/>
          </a:prstGeom>
          <a:noFill/>
        </p:spPr>
        <p:txBody>
          <a:bodyPr wrap="none">
            <a:spAutoFit/>
          </a:bodyPr>
          <a:lstStyle/>
          <a:p>
            <a:pPr eaLnBrk="1" hangingPunct="1">
              <a:defRPr/>
            </a:pPr>
            <a:r>
              <a:rPr lang="en-CA" sz="2000" dirty="0">
                <a:solidFill>
                  <a:srgbClr val="FF0000"/>
                </a:solidFill>
                <a:latin typeface="+mj-lt"/>
                <a:cs typeface="Arial" charset="0"/>
              </a:rPr>
              <a:t>General Formula for Binomial Distribution: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45138EEF-D76C-4335-DCD2-C563D34A1EC7}"/>
              </a:ext>
            </a:extLst>
          </p:cNvPr>
          <p:cNvSpPr>
            <a:spLocks noGrp="1"/>
          </p:cNvSpPr>
          <p:nvPr>
            <p:ph sz="quarter" idx="1"/>
          </p:nvPr>
        </p:nvSpPr>
        <p:spPr>
          <a:xfrm>
            <a:off x="1847850" y="333375"/>
            <a:ext cx="8280400" cy="6140450"/>
          </a:xfrm>
        </p:spPr>
        <p:txBody>
          <a:bodyPr/>
          <a:lstStyle/>
          <a:p>
            <a:pPr marL="0" indent="0">
              <a:buFont typeface="Wingdings" panose="05000000000000000000" pitchFamily="2" charset="2"/>
              <a:buNone/>
            </a:pPr>
            <a:r>
              <a:rPr lang="en-CA" altLang="en-US" sz="2100"/>
              <a:t>Q: Challenge: Which of the following statements is incorrect? </a:t>
            </a:r>
          </a:p>
          <a:p>
            <a:pPr marL="0" indent="0">
              <a:buFont typeface="Wingdings" panose="05000000000000000000" pitchFamily="2" charset="2"/>
              <a:buNone/>
            </a:pPr>
            <a:r>
              <a:rPr lang="en-CA" altLang="en-US" sz="2100"/>
              <a:t>a) The histogram of a binomial distribution with p=0.5 is always symmetric no matter what the value of “n”, the number of trials</a:t>
            </a:r>
            <a:br>
              <a:rPr lang="en-CA" altLang="en-US" sz="2100"/>
            </a:br>
            <a:endParaRPr lang="en-CA" altLang="en-US" sz="2100"/>
          </a:p>
          <a:p>
            <a:pPr marL="0" indent="0">
              <a:buFont typeface="Wingdings" panose="05000000000000000000" pitchFamily="2" charset="2"/>
              <a:buNone/>
            </a:pPr>
            <a:r>
              <a:rPr lang="en-CA" altLang="en-US" sz="2100"/>
              <a:t>b) The histogram of a binomial distribution with p=0.9 is skewed to the right</a:t>
            </a:r>
          </a:p>
          <a:p>
            <a:pPr marL="0" indent="0">
              <a:buFont typeface="Wingdings" panose="05000000000000000000" pitchFamily="2" charset="2"/>
              <a:buNone/>
            </a:pPr>
            <a:br>
              <a:rPr lang="en-CA" altLang="en-US" sz="2100"/>
            </a:br>
            <a:r>
              <a:rPr lang="en-CA" altLang="en-US" sz="2100"/>
              <a:t>c) The histogram of a binomial distribution with p=0.9 is unimodal</a:t>
            </a:r>
          </a:p>
          <a:p>
            <a:pPr marL="0" indent="0">
              <a:buFont typeface="Wingdings" panose="05000000000000000000" pitchFamily="2" charset="2"/>
              <a:buNone/>
            </a:pPr>
            <a:br>
              <a:rPr lang="en-CA" altLang="en-US" sz="2100"/>
            </a:br>
            <a:r>
              <a:rPr lang="en-CA" altLang="en-US" sz="2100"/>
              <a:t>d) The histogram of a binomial distribution with p=0.99 looks more and more symmetric, the larger the value of “n”</a:t>
            </a:r>
          </a:p>
          <a:p>
            <a:pPr marL="0" indent="0">
              <a:buFont typeface="Wingdings" panose="05000000000000000000" pitchFamily="2" charset="2"/>
              <a:buNone/>
            </a:pPr>
            <a:br>
              <a:rPr lang="en-CA" altLang="en-US" sz="2100"/>
            </a:br>
            <a:r>
              <a:rPr lang="en-CA" altLang="en-US" sz="2100"/>
              <a:t>e)The histogram of a binomial distribution with p=0.999 looks more and more like a normal distribution, the larger the </a:t>
            </a:r>
            <a:br>
              <a:rPr lang="en-CA" altLang="en-US" sz="2100"/>
            </a:br>
            <a:r>
              <a:rPr lang="en-CA" altLang="en-US" sz="2100"/>
              <a:t>value of “n” </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F02E-8B2A-5E7B-3245-4C2BB5C8ADDE}"/>
              </a:ext>
            </a:extLst>
          </p:cNvPr>
          <p:cNvSpPr>
            <a:spLocks noGrp="1"/>
          </p:cNvSpPr>
          <p:nvPr>
            <p:ph type="title"/>
          </p:nvPr>
        </p:nvSpPr>
        <p:spPr>
          <a:xfrm>
            <a:off x="407988" y="274638"/>
            <a:ext cx="10656887" cy="993775"/>
          </a:xfrm>
        </p:spPr>
        <p:txBody>
          <a:bodyPr>
            <a:normAutofit fontScale="90000"/>
          </a:bodyPr>
          <a:lstStyle/>
          <a:p>
            <a:pPr>
              <a:defRPr/>
            </a:pPr>
            <a:r>
              <a:rPr lang="en-CA" sz="2200" dirty="0"/>
              <a:t>Ex: A survey is conducted with a sample size of 500 on the approval of the government’s spending in BC.  Suppose 65% of BC’s population approve of the spending.  </a:t>
            </a:r>
          </a:p>
        </p:txBody>
      </p:sp>
      <p:sp>
        <p:nvSpPr>
          <p:cNvPr id="18435" name="Content Placeholder 2">
            <a:extLst>
              <a:ext uri="{FF2B5EF4-FFF2-40B4-BE49-F238E27FC236}">
                <a16:creationId xmlns:a16="http://schemas.microsoft.com/office/drawing/2014/main" id="{44133417-7E61-A9AB-CAA3-DF68651FB684}"/>
              </a:ext>
            </a:extLst>
          </p:cNvPr>
          <p:cNvSpPr>
            <a:spLocks noGrp="1"/>
          </p:cNvSpPr>
          <p:nvPr>
            <p:ph sz="quarter" idx="1"/>
          </p:nvPr>
        </p:nvSpPr>
        <p:spPr>
          <a:xfrm>
            <a:off x="623888" y="1268413"/>
            <a:ext cx="10080625" cy="5205412"/>
          </a:xfrm>
        </p:spPr>
        <p:txBody>
          <a:bodyPr/>
          <a:lstStyle/>
          <a:p>
            <a:pPr>
              <a:buFont typeface="Wingdings" panose="05000000000000000000" pitchFamily="2" charset="2"/>
              <a:buNone/>
            </a:pPr>
            <a:r>
              <a:rPr lang="en-CA" altLang="en-US" sz="2200"/>
              <a:t>a) What is the random variable X?  Is it binomial?</a:t>
            </a:r>
            <a:br>
              <a:rPr lang="en-CA" altLang="en-US" sz="2200"/>
            </a:br>
            <a:endParaRPr lang="en-CA" altLang="en-US" sz="2200"/>
          </a:p>
          <a:p>
            <a:pPr>
              <a:buFont typeface="Wingdings" panose="05000000000000000000" pitchFamily="2" charset="2"/>
              <a:buNone/>
            </a:pPr>
            <a:r>
              <a:rPr lang="en-CA" altLang="en-US" sz="2200"/>
              <a:t>b) Calculate the binomial probability that atmost 330 adults in sample approve of government spending</a:t>
            </a:r>
            <a:br>
              <a:rPr lang="en-CA" altLang="en-US" sz="2200"/>
            </a:br>
            <a:endParaRPr lang="en-CA" altLang="en-US" sz="2200"/>
          </a:p>
          <a:p>
            <a:pPr>
              <a:buFont typeface="Wingdings" panose="05000000000000000000" pitchFamily="2" charset="2"/>
              <a:buNone/>
            </a:pPr>
            <a:r>
              <a:rPr lang="en-CA" altLang="en-US" sz="2200"/>
              <a:t>c) Find the mean and standard deviation in the sample who indicate approval</a:t>
            </a:r>
            <a:br>
              <a:rPr lang="en-CA" altLang="en-US" sz="2200"/>
            </a:br>
            <a:endParaRPr lang="en-CA" altLang="en-US" sz="2200"/>
          </a:p>
          <a:p>
            <a:pPr>
              <a:buFont typeface="Wingdings" panose="05000000000000000000" pitchFamily="2" charset="2"/>
              <a:buNone/>
            </a:pPr>
            <a:r>
              <a:rPr lang="en-CA" altLang="en-US" sz="2200"/>
              <a:t>d) Perform a normal approximation to the question in (b).  How close is the normal approximation compared to the binomial distribution?</a:t>
            </a:r>
          </a:p>
          <a:p>
            <a:pPr>
              <a:buFont typeface="Wingdings" panose="05000000000000000000" pitchFamily="2" charset="2"/>
              <a:buNone/>
            </a:pPr>
            <a:endParaRPr lang="en-CA" altLang="en-US" sz="220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pstatc81"/>
  <p:tag name="ISPRING_RESOURCE_PATHS_HASH" val="a13a1cea625e35eb595b22bd03d01ed654e59"/>
  <p:tag name="ISPRING_LMS_API_VERSION" val="SCORM 2004 (4th edition)"/>
  <p:tag name="ISPRING_ULTRA_SCORM_COURCE_TITLE" val="AP Stats Ch 8 REVIEW Stats Binomial Distribution and Geometric 2023"/>
  <p:tag name="ISPRING_ULTRA_SCORM_COURSE_ID" val="BC2B89E5-A6FF-4CB1-AFA5-8268EF3D9A5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Qj{D1961B4B-4104-4DBD-91AB-5334FB564497}&quot;,&quot;C:\\Users\\e15108\\OneDrive - SD41\\Statistics\\Online Stats Notes\\BCMathca\\AP Sta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AP Stats Ch 8 REVIEW Stats Binomial Distribution and Geometric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950D7C9-F1C2-4938-9A8C-1F26FF8D9C16}:272"/>
</p:tagLst>
</file>

<file path=ppt/tags/tag11.xml><?xml version="1.0" encoding="utf-8"?>
<p:tagLst xmlns:a="http://schemas.openxmlformats.org/drawingml/2006/main" xmlns:r="http://schemas.openxmlformats.org/officeDocument/2006/relationships" xmlns:p="http://schemas.openxmlformats.org/presentationml/2006/main">
  <p:tag name="GENSWF_SLIDE_UID" val="{5F38E835-5CAC-4543-B24E-101AEAB2A399}:275"/>
</p:tagLst>
</file>

<file path=ppt/tags/tag12.xml><?xml version="1.0" encoding="utf-8"?>
<p:tagLst xmlns:a="http://schemas.openxmlformats.org/drawingml/2006/main" xmlns:r="http://schemas.openxmlformats.org/officeDocument/2006/relationships" xmlns:p="http://schemas.openxmlformats.org/presentationml/2006/main">
  <p:tag name="GENSWF_SLIDE_UID" val="{189912EF-9AE1-4132-A81A-F31D8284948F}:278"/>
</p:tagLst>
</file>

<file path=ppt/tags/tag13.xml><?xml version="1.0" encoding="utf-8"?>
<p:tagLst xmlns:a="http://schemas.openxmlformats.org/drawingml/2006/main" xmlns:r="http://schemas.openxmlformats.org/officeDocument/2006/relationships" xmlns:p="http://schemas.openxmlformats.org/presentationml/2006/main">
  <p:tag name="GENSWF_SLIDE_UID" val="{0A2FB6F2-F50B-4765-A8A0-84B96A2421E3}:299"/>
</p:tagLst>
</file>

<file path=ppt/tags/tag14.xml><?xml version="1.0" encoding="utf-8"?>
<p:tagLst xmlns:a="http://schemas.openxmlformats.org/drawingml/2006/main" xmlns:r="http://schemas.openxmlformats.org/officeDocument/2006/relationships" xmlns:p="http://schemas.openxmlformats.org/presentationml/2006/main">
  <p:tag name="GENSWF_SLIDE_UID" val="{F2A95B8F-7DF5-4110-8A2B-4456A9665F28}:301"/>
</p:tagLst>
</file>

<file path=ppt/tags/tag15.xml><?xml version="1.0" encoding="utf-8"?>
<p:tagLst xmlns:a="http://schemas.openxmlformats.org/drawingml/2006/main" xmlns:r="http://schemas.openxmlformats.org/officeDocument/2006/relationships" xmlns:p="http://schemas.openxmlformats.org/presentationml/2006/main">
  <p:tag name="GENSWF_SLIDE_UID" val="{3C8526C3-D804-4F46-887D-4288E9AE02D2}:300"/>
</p:tagLst>
</file>

<file path=ppt/tags/tag16.xml><?xml version="1.0" encoding="utf-8"?>
<p:tagLst xmlns:a="http://schemas.openxmlformats.org/drawingml/2006/main" xmlns:r="http://schemas.openxmlformats.org/officeDocument/2006/relationships" xmlns:p="http://schemas.openxmlformats.org/presentationml/2006/main">
  <p:tag name="GENSWF_SLIDE_UID" val="{2DAF3B58-B44F-4354-971F-32F811B79858}:302"/>
</p:tagLst>
</file>

<file path=ppt/tags/tag17.xml><?xml version="1.0" encoding="utf-8"?>
<p:tagLst xmlns:a="http://schemas.openxmlformats.org/drawingml/2006/main" xmlns:r="http://schemas.openxmlformats.org/officeDocument/2006/relationships" xmlns:p="http://schemas.openxmlformats.org/presentationml/2006/main">
  <p:tag name="GENSWF_SLIDE_UID" val="{5D1A63B0-2BA1-4E0E-938D-5158A1238CCD}:290"/>
</p:tagLst>
</file>

<file path=ppt/tags/tag18.xml><?xml version="1.0" encoding="utf-8"?>
<p:tagLst xmlns:a="http://schemas.openxmlformats.org/drawingml/2006/main" xmlns:r="http://schemas.openxmlformats.org/officeDocument/2006/relationships" xmlns:p="http://schemas.openxmlformats.org/presentationml/2006/main">
  <p:tag name="GENSWF_SLIDE_UID" val="{1358A1F6-3ED1-433D-B4C6-ECC072110983}:257"/>
</p:tagLst>
</file>

<file path=ppt/tags/tag19.xml><?xml version="1.0" encoding="utf-8"?>
<p:tagLst xmlns:a="http://schemas.openxmlformats.org/drawingml/2006/main" xmlns:r="http://schemas.openxmlformats.org/officeDocument/2006/relationships" xmlns:p="http://schemas.openxmlformats.org/presentationml/2006/main">
  <p:tag name="GENSWF_SLIDE_UID" val="{07203BD8-4B0D-4216-AACE-E3A81CF60B37}:291"/>
</p:tagLst>
</file>

<file path=ppt/tags/tag2.xml><?xml version="1.0" encoding="utf-8"?>
<p:tagLst xmlns:a="http://schemas.openxmlformats.org/drawingml/2006/main" xmlns:r="http://schemas.openxmlformats.org/officeDocument/2006/relationships" xmlns:p="http://schemas.openxmlformats.org/presentationml/2006/main">
  <p:tag name="GENSWF_SLIDE_UID" val="{DB18C5C9-1921-4D5C-914E-B0D53C797AEE}: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38B0E875-28F0-442D-A861-B66B6E27138D}:258"/>
</p:tagLst>
</file>

<file path=ppt/tags/tag21.xml><?xml version="1.0" encoding="utf-8"?>
<p:tagLst xmlns:a="http://schemas.openxmlformats.org/drawingml/2006/main" xmlns:r="http://schemas.openxmlformats.org/officeDocument/2006/relationships" xmlns:p="http://schemas.openxmlformats.org/presentationml/2006/main">
  <p:tag name="GENSWF_SLIDE_UID" val="{B9DBBA88-05C6-4876-9D1F-C775D3E7C069}:264"/>
</p:tagLst>
</file>

<file path=ppt/tags/tag22.xml><?xml version="1.0" encoding="utf-8"?>
<p:tagLst xmlns:a="http://schemas.openxmlformats.org/drawingml/2006/main" xmlns:r="http://schemas.openxmlformats.org/officeDocument/2006/relationships" xmlns:p="http://schemas.openxmlformats.org/presentationml/2006/main">
  <p:tag name="GENSWF_SLIDE_UID" val="{9D7905B5-8372-46C3-8BB4-FE49A62B3511}:292"/>
</p:tagLst>
</file>

<file path=ppt/tags/tag23.xml><?xml version="1.0" encoding="utf-8"?>
<p:tagLst xmlns:a="http://schemas.openxmlformats.org/drawingml/2006/main" xmlns:r="http://schemas.openxmlformats.org/officeDocument/2006/relationships" xmlns:p="http://schemas.openxmlformats.org/presentationml/2006/main">
  <p:tag name="GENSWF_SLIDE_UID" val="{8B9D7E9A-508F-40DB-A8C2-2CE5FA7C174D}:265"/>
</p:tagLst>
</file>

<file path=ppt/tags/tag24.xml><?xml version="1.0" encoding="utf-8"?>
<p:tagLst xmlns:a="http://schemas.openxmlformats.org/drawingml/2006/main" xmlns:r="http://schemas.openxmlformats.org/officeDocument/2006/relationships" xmlns:p="http://schemas.openxmlformats.org/presentationml/2006/main">
  <p:tag name="GENSWF_SLIDE_UID" val="{079DD053-2E14-4DA2-9E0B-E099E6B41902}:293"/>
</p:tagLst>
</file>

<file path=ppt/tags/tag25.xml><?xml version="1.0" encoding="utf-8"?>
<p:tagLst xmlns:a="http://schemas.openxmlformats.org/drawingml/2006/main" xmlns:r="http://schemas.openxmlformats.org/officeDocument/2006/relationships" xmlns:p="http://schemas.openxmlformats.org/presentationml/2006/main">
  <p:tag name="GENSWF_SLIDE_UID" val="{2E5D2C43-C4C0-49AB-ABCD-8D3A50B0B43B}:271"/>
</p:tagLst>
</file>

<file path=ppt/tags/tag26.xml><?xml version="1.0" encoding="utf-8"?>
<p:tagLst xmlns:a="http://schemas.openxmlformats.org/drawingml/2006/main" xmlns:r="http://schemas.openxmlformats.org/officeDocument/2006/relationships" xmlns:p="http://schemas.openxmlformats.org/presentationml/2006/main">
  <p:tag name="GENSWF_SLIDE_UID" val="{1EDBD32A-03CE-4923-B08D-5CC87C2B62BA}:273"/>
</p:tagLst>
</file>

<file path=ppt/tags/tag27.xml><?xml version="1.0" encoding="utf-8"?>
<p:tagLst xmlns:a="http://schemas.openxmlformats.org/drawingml/2006/main" xmlns:r="http://schemas.openxmlformats.org/officeDocument/2006/relationships" xmlns:p="http://schemas.openxmlformats.org/presentationml/2006/main">
  <p:tag name="GENSWF_SLIDE_UID" val="{10E91C36-FE96-4D5B-B9BF-7A3D8C5BBA23}:279"/>
</p:tagLst>
</file>

<file path=ppt/tags/tag28.xml><?xml version="1.0" encoding="utf-8"?>
<p:tagLst xmlns:a="http://schemas.openxmlformats.org/drawingml/2006/main" xmlns:r="http://schemas.openxmlformats.org/officeDocument/2006/relationships" xmlns:p="http://schemas.openxmlformats.org/presentationml/2006/main">
  <p:tag name="GENSWF_SLIDE_UID" val="{434B6E3E-E9F4-45A6-9801-78AD6BB4CD56}:280"/>
</p:tagLst>
</file>

<file path=ppt/tags/tag29.xml><?xml version="1.0" encoding="utf-8"?>
<p:tagLst xmlns:a="http://schemas.openxmlformats.org/drawingml/2006/main" xmlns:r="http://schemas.openxmlformats.org/officeDocument/2006/relationships" xmlns:p="http://schemas.openxmlformats.org/presentationml/2006/main">
  <p:tag name="GENSWF_SLIDE_UID" val="{C9A1219D-B644-470A-8FEC-4DD243713C13}:295"/>
</p:tagLst>
</file>

<file path=ppt/tags/tag3.xml><?xml version="1.0" encoding="utf-8"?>
<p:tagLst xmlns:a="http://schemas.openxmlformats.org/drawingml/2006/main" xmlns:r="http://schemas.openxmlformats.org/officeDocument/2006/relationships" xmlns:p="http://schemas.openxmlformats.org/presentationml/2006/main">
  <p:tag name="GENSWF_SLIDE_UID" val="{A11DA7DD-D1EC-4795-97E6-F0BDB8FEEE1E}:297"/>
</p:tagLst>
</file>

<file path=ppt/tags/tag30.xml><?xml version="1.0" encoding="utf-8"?>
<p:tagLst xmlns:a="http://schemas.openxmlformats.org/drawingml/2006/main" xmlns:r="http://schemas.openxmlformats.org/officeDocument/2006/relationships" xmlns:p="http://schemas.openxmlformats.org/presentationml/2006/main">
  <p:tag name="GENSWF_SLIDE_UID" val="{10CAECD6-BE64-413D-B9DA-2DE0F6C9708F}:296"/>
</p:tagLst>
</file>

<file path=ppt/tags/tag31.xml><?xml version="1.0" encoding="utf-8"?>
<p:tagLst xmlns:a="http://schemas.openxmlformats.org/drawingml/2006/main" xmlns:r="http://schemas.openxmlformats.org/officeDocument/2006/relationships" xmlns:p="http://schemas.openxmlformats.org/presentationml/2006/main">
  <p:tag name="GENSWF_SLIDE_UID" val="{E5919690-022C-400E-9630-0B4DBB927464}:281"/>
</p:tagLst>
</file>

<file path=ppt/tags/tag32.xml><?xml version="1.0" encoding="utf-8"?>
<p:tagLst xmlns:a="http://schemas.openxmlformats.org/drawingml/2006/main" xmlns:r="http://schemas.openxmlformats.org/officeDocument/2006/relationships" xmlns:p="http://schemas.openxmlformats.org/presentationml/2006/main">
  <p:tag name="GENSWF_SLIDE_UID" val="{9159FF2B-34C8-412A-A174-9196E49F2511}:294"/>
</p:tagLst>
</file>

<file path=ppt/tags/tag33.xml><?xml version="1.0" encoding="utf-8"?>
<p:tagLst xmlns:a="http://schemas.openxmlformats.org/drawingml/2006/main" xmlns:r="http://schemas.openxmlformats.org/officeDocument/2006/relationships" xmlns:p="http://schemas.openxmlformats.org/presentationml/2006/main">
  <p:tag name="GENSWF_SLIDE_UID" val="{C349C12B-1820-44A7-82BE-57288E7BC660}:282"/>
</p:tagLst>
</file>

<file path=ppt/tags/tag34.xml><?xml version="1.0" encoding="utf-8"?>
<p:tagLst xmlns:a="http://schemas.openxmlformats.org/drawingml/2006/main" xmlns:r="http://schemas.openxmlformats.org/officeDocument/2006/relationships" xmlns:p="http://schemas.openxmlformats.org/presentationml/2006/main">
  <p:tag name="GENSWF_SLIDE_UID" val="{A39C22A4-1EEC-4D17-971C-1CBF629EB90D}:283"/>
</p:tagLst>
</file>

<file path=ppt/tags/tag35.xml><?xml version="1.0" encoding="utf-8"?>
<p:tagLst xmlns:a="http://schemas.openxmlformats.org/drawingml/2006/main" xmlns:r="http://schemas.openxmlformats.org/officeDocument/2006/relationships" xmlns:p="http://schemas.openxmlformats.org/presentationml/2006/main">
  <p:tag name="GENSWF_SLIDE_UID" val="{D7C6A329-AFC5-46E9-A181-872CDEA59D71}:259"/>
</p:tagLst>
</file>

<file path=ppt/tags/tag36.xml><?xml version="1.0" encoding="utf-8"?>
<p:tagLst xmlns:a="http://schemas.openxmlformats.org/drawingml/2006/main" xmlns:r="http://schemas.openxmlformats.org/officeDocument/2006/relationships" xmlns:p="http://schemas.openxmlformats.org/presentationml/2006/main">
  <p:tag name="GENSWF_SLIDE_UID" val="{49A6596B-133E-4BFC-A39F-673003A753BB}:267"/>
</p:tagLst>
</file>

<file path=ppt/tags/tag37.xml><?xml version="1.0" encoding="utf-8"?>
<p:tagLst xmlns:a="http://schemas.openxmlformats.org/drawingml/2006/main" xmlns:r="http://schemas.openxmlformats.org/officeDocument/2006/relationships" xmlns:p="http://schemas.openxmlformats.org/presentationml/2006/main">
  <p:tag name="GENSWF_SLIDE_UID" val="{BCB87D1F-711F-44F9-9A85-57165061CE70}:270"/>
</p:tagLst>
</file>

<file path=ppt/tags/tag38.xml><?xml version="1.0" encoding="utf-8"?>
<p:tagLst xmlns:a="http://schemas.openxmlformats.org/drawingml/2006/main" xmlns:r="http://schemas.openxmlformats.org/officeDocument/2006/relationships" xmlns:p="http://schemas.openxmlformats.org/presentationml/2006/main">
  <p:tag name="GENSWF_SLIDE_UID" val="{9D617F0E-1B42-4E59-9EAE-E38631E3A248}:288"/>
</p:tagLst>
</file>

<file path=ppt/tags/tag39.xml><?xml version="1.0" encoding="utf-8"?>
<p:tagLst xmlns:a="http://schemas.openxmlformats.org/drawingml/2006/main" xmlns:r="http://schemas.openxmlformats.org/officeDocument/2006/relationships" xmlns:p="http://schemas.openxmlformats.org/presentationml/2006/main">
  <p:tag name="GENSWF_SLIDE_UID" val="{259D1134-9F0D-4C81-BE9A-F082CB5B1E22}:260"/>
</p:tagLst>
</file>

<file path=ppt/tags/tag4.xml><?xml version="1.0" encoding="utf-8"?>
<p:tagLst xmlns:a="http://schemas.openxmlformats.org/drawingml/2006/main" xmlns:r="http://schemas.openxmlformats.org/officeDocument/2006/relationships" xmlns:p="http://schemas.openxmlformats.org/presentationml/2006/main">
  <p:tag name="GENSWF_SLIDE_UID" val="{5D78B14E-5E0A-4283-87CF-DCF003BB295A}:298"/>
</p:tagLst>
</file>

<file path=ppt/tags/tag40.xml><?xml version="1.0" encoding="utf-8"?>
<p:tagLst xmlns:a="http://schemas.openxmlformats.org/drawingml/2006/main" xmlns:r="http://schemas.openxmlformats.org/officeDocument/2006/relationships" xmlns:p="http://schemas.openxmlformats.org/presentationml/2006/main">
  <p:tag name="GENSWF_SLIDE_UID" val="{4320C5DF-94A9-4E32-A1E4-C1E8B88E18F4}:268"/>
</p:tagLst>
</file>

<file path=ppt/tags/tag41.xml><?xml version="1.0" encoding="utf-8"?>
<p:tagLst xmlns:a="http://schemas.openxmlformats.org/drawingml/2006/main" xmlns:r="http://schemas.openxmlformats.org/officeDocument/2006/relationships" xmlns:p="http://schemas.openxmlformats.org/presentationml/2006/main">
  <p:tag name="GENSWF_SLIDE_UID" val="{1C2542A9-31B7-40E7-A3B3-E4C1D806E523}:269"/>
</p:tagLst>
</file>

<file path=ppt/tags/tag42.xml><?xml version="1.0" encoding="utf-8"?>
<p:tagLst xmlns:a="http://schemas.openxmlformats.org/drawingml/2006/main" xmlns:r="http://schemas.openxmlformats.org/officeDocument/2006/relationships" xmlns:p="http://schemas.openxmlformats.org/presentationml/2006/main">
  <p:tag name="GENSWF_SLIDE_UID" val="{47967CA4-14C8-4700-A214-F1F43C29E3E9}:284"/>
</p:tagLst>
</file>

<file path=ppt/tags/tag43.xml><?xml version="1.0" encoding="utf-8"?>
<p:tagLst xmlns:a="http://schemas.openxmlformats.org/drawingml/2006/main" xmlns:r="http://schemas.openxmlformats.org/officeDocument/2006/relationships" xmlns:p="http://schemas.openxmlformats.org/presentationml/2006/main">
  <p:tag name="GENSWF_SLIDE_UID" val="{7D9D2BEE-DC24-4345-808A-28D16AF89814}:289"/>
</p:tagLst>
</file>

<file path=ppt/tags/tag5.xml><?xml version="1.0" encoding="utf-8"?>
<p:tagLst xmlns:a="http://schemas.openxmlformats.org/drawingml/2006/main" xmlns:r="http://schemas.openxmlformats.org/officeDocument/2006/relationships" xmlns:p="http://schemas.openxmlformats.org/presentationml/2006/main">
  <p:tag name="GENSWF_SLIDE_UID" val="{9325CDC2-DA22-49B4-8021-843D9C48487C}:286"/>
</p:tagLst>
</file>

<file path=ppt/tags/tag6.xml><?xml version="1.0" encoding="utf-8"?>
<p:tagLst xmlns:a="http://schemas.openxmlformats.org/drawingml/2006/main" xmlns:r="http://schemas.openxmlformats.org/officeDocument/2006/relationships" xmlns:p="http://schemas.openxmlformats.org/presentationml/2006/main">
  <p:tag name="GENSWF_SLIDE_UID" val="{CA6C60D2-1CB2-47D5-9366-4C43819C92FD}:274"/>
</p:tagLst>
</file>

<file path=ppt/tags/tag7.xml><?xml version="1.0" encoding="utf-8"?>
<p:tagLst xmlns:a="http://schemas.openxmlformats.org/drawingml/2006/main" xmlns:r="http://schemas.openxmlformats.org/officeDocument/2006/relationships" xmlns:p="http://schemas.openxmlformats.org/presentationml/2006/main">
  <p:tag name="GENSWF_SLIDE_UID" val="{863705CC-F7C0-492F-A2AD-6AAEC3A56AAD}:276"/>
</p:tagLst>
</file>

<file path=ppt/tags/tag8.xml><?xml version="1.0" encoding="utf-8"?>
<p:tagLst xmlns:a="http://schemas.openxmlformats.org/drawingml/2006/main" xmlns:r="http://schemas.openxmlformats.org/officeDocument/2006/relationships" xmlns:p="http://schemas.openxmlformats.org/presentationml/2006/main">
  <p:tag name="GENSWF_SLIDE_UID" val="{C43A267C-7E66-4F6D-A21F-E2222132E6DA}:285"/>
</p:tagLst>
</file>

<file path=ppt/tags/tag9.xml><?xml version="1.0" encoding="utf-8"?>
<p:tagLst xmlns:a="http://schemas.openxmlformats.org/drawingml/2006/main" xmlns:r="http://schemas.openxmlformats.org/officeDocument/2006/relationships" xmlns:p="http://schemas.openxmlformats.org/presentationml/2006/main">
  <p:tag name="GENSWF_SLIDE_UID" val="{071BEC76-0017-42A1-8DD6-156162A49C34}:28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1332</TotalTime>
  <Words>3743</Words>
  <Application>Microsoft Office PowerPoint</Application>
  <PresentationFormat>Widescreen</PresentationFormat>
  <Paragraphs>301</Paragraphs>
  <Slides>42</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Century Schoolbook</vt:lpstr>
      <vt:lpstr>Wingdings</vt:lpstr>
      <vt:lpstr>Wingdings 2</vt:lpstr>
      <vt:lpstr>Oriel</vt:lpstr>
      <vt:lpstr>Equation</vt:lpstr>
      <vt:lpstr>AP Statistics Chapter 8 REVIEW Binomial Distribution and  Geometric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A survey is conducted with a sample size of 500 on the approval of the government’s spending in BC.  Suppose 65% of BC’s population approve of the spending.  </vt:lpstr>
      <vt:lpstr>PowerPoint Presentation</vt:lpstr>
      <vt:lpstr>PowerPoint Presentation</vt:lpstr>
      <vt:lpstr>PowerPoint Presentation</vt:lpstr>
      <vt:lpstr>PowerPoint Presentation</vt:lpstr>
      <vt:lpstr>PowerPoint Presentation</vt:lpstr>
      <vt:lpstr>PowerPoint Presentation</vt:lpstr>
      <vt:lpstr>Binomial vs Geometric:</vt:lpstr>
      <vt:lpstr>Conditions: Binomial Distributions</vt:lpstr>
      <vt:lpstr>PowerPoint Presentation</vt:lpstr>
      <vt:lpstr>Binomial CDF  </vt:lpstr>
      <vt:lpstr>PowerPoint Presentation</vt:lpstr>
      <vt:lpstr>PowerPoint Presentation</vt:lpstr>
      <vt:lpstr>Mean and Standard Deviation of a binomial Distribution</vt:lpstr>
      <vt:lpstr>PowerPoint Presentation</vt:lpstr>
      <vt:lpstr>Can we use a Normal Distribution to Approximate a Binomial Distribution ? </vt:lpstr>
      <vt:lpstr>Homework:</vt:lpstr>
      <vt:lpstr>Activity: Rolling a Dice</vt:lpstr>
      <vt:lpstr>Geometric Distributions:</vt:lpstr>
      <vt:lpstr>Geometric PDF vs CDF:</vt:lpstr>
      <vt:lpstr>PowerPoint Presentation</vt:lpstr>
      <vt:lpstr>Mean &amp; Standard Deviation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 Government data reveal that approximately 65% of all divorce cases cite incompatibility as the underlying cause.  Let “X” be the number of divorce cases that cite incompatibility.  </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Ch 8 REVIEW Stats Binomial Distribution and Geometric 2023</dc:title>
  <dc:creator>danny young</dc:creator>
  <cp:lastModifiedBy>Danny Young</cp:lastModifiedBy>
  <cp:revision>66</cp:revision>
  <dcterms:created xsi:type="dcterms:W3CDTF">2010-12-25T22:52:06Z</dcterms:created>
  <dcterms:modified xsi:type="dcterms:W3CDTF">2024-02-27T02:44:54Z</dcterms:modified>
</cp:coreProperties>
</file>